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0" r:id="rId25"/>
  </p:sldIdLst>
  <p:sldSz cx="12192000" cy="6858000"/>
  <p:notesSz cx="6858000" cy="9144000"/>
  <p:embeddedFontLs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FD4CBD1-8320-49C3-8BE2-BCA11D8D4666}" styleName="Table_0">
    <a:wholeTbl>
      <a:tcTxStyle>
        <a:font>
          <a:latin typeface="Arial"/>
          <a:ea typeface="Arial"/>
          <a:cs typeface="Arial"/>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1048738"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739"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740"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741"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48742"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743"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1048588"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589"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048629" name="Google Shape;1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3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048633" name="Google Shape;1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34" name="Google Shape;1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048637"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38"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048641" name="Google Shape;1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42"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048645" name="Google Shape;1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4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048649" name="Google Shape;1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50" name="Google Shape;1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048659" name="Google Shape;18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60" name="Google Shape;1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048664" name="Google Shape;19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65" name="Google Shape;1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1048671" name="Google Shape;20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72" name="Google Shape;20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1048675" name="Google Shape;21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76" name="Google Shape;2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1048597"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598"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1048677" name="Google Shape;22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78" name="Google Shape;2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1048682" name="Google Shape;23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83" name="Google Shape;23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1048686" name="Google Shape;2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687" name="Google Shape;24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48688" name="Google Shape;24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1048695"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696"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48697"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1048603" name="Google Shape;99;p3:notes"/>
          <p:cNvSpPr txBox="1">
            <a:spLocks noGrp="1"/>
          </p:cNvSpPr>
          <p:nvPr>
            <p:ph type="body" idx="1"/>
          </p:nvPr>
        </p:nvSpPr>
        <p:spPr>
          <a:xfrm>
            <a:off x="685480" y="4399999"/>
            <a:ext cx="5487041" cy="36017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48604"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48607"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08"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048611" name="Google Shape;11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12"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048613" name="Google Shape;1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14"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048615" name="Google Shape;12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16" name="Google Shape;1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048619" name="Google Shape;132;g26f45878c92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8620" name="Google Shape;133;g26f45878c92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048625" name="Google Shape;139;p8:notes"/>
          <p:cNvSpPr txBox="1">
            <a:spLocks noGrp="1"/>
          </p:cNvSpPr>
          <p:nvPr>
            <p:ph type="body" idx="1"/>
          </p:nvPr>
        </p:nvSpPr>
        <p:spPr>
          <a:xfrm>
            <a:off x="685480" y="4399999"/>
            <a:ext cx="5487041" cy="360173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48626"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048581"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582"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8583"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584"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585"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1048717"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18"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19"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20"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21"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1048706"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07"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08"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09"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10"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1048590" name="Google Shape;2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591" name="Google Shape;2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592" name="Google Shape;2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593" name="Google Shape;2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594" name="Google Shape;2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1048651" name="Google Shape;2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652" name="Google Shape;2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653" name="Google Shape;3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1048689" name="Google Shape;32;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690" name="Google Shape;33;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48691" name="Google Shape;3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692" name="Google Shape;3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693" name="Google Shape;3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1048722" name="Google Shape;3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23" name="Google Shape;39;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24" name="Google Shape;40;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25"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26"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27"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1048698" name="Google Shape;45;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699" name="Google Shape;46;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8700" name="Google Shape;47;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01" name="Google Shape;48;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8702" name="Google Shape;49;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lvl1pPr>
            <a:lvl2pPr marL="914400" lvl="1" indent="-342900" algn="l">
              <a:lnSpc>
                <a:spcPct val="90000"/>
              </a:lnSpc>
              <a:spcBef>
                <a:spcPts val="500"/>
              </a:spcBef>
              <a:spcAft>
                <a:spcPts val="0"/>
              </a:spcAft>
              <a:buClr>
                <a:schemeClr val="dk1"/>
              </a:buClr>
              <a:buSzPts val="1800"/>
              <a:buChar char="•"/>
            </a:lvl2pPr>
            <a:lvl3pPr marL="1371600" lvl="2" indent="-342900" algn="l">
              <a:lnSpc>
                <a:spcPct val="90000"/>
              </a:lnSpc>
              <a:spcBef>
                <a:spcPts val="500"/>
              </a:spcBef>
              <a:spcAft>
                <a:spcPts val="0"/>
              </a:spcAft>
              <a:buClr>
                <a:schemeClr val="dk1"/>
              </a:buClr>
              <a:buSzPts val="1800"/>
              <a:buChar char="•"/>
            </a:lvl3pPr>
            <a:lvl4pPr marL="1828800" lvl="3" indent="-342900" algn="l">
              <a:lnSpc>
                <a:spcPct val="90000"/>
              </a:lnSpc>
              <a:spcBef>
                <a:spcPts val="500"/>
              </a:spcBef>
              <a:spcAft>
                <a:spcPts val="0"/>
              </a:spcAft>
              <a:buClr>
                <a:schemeClr val="dk1"/>
              </a:buClr>
              <a:buSzPts val="1800"/>
              <a:buChar char="•"/>
            </a:lvl4pPr>
            <a:lvl5pPr marL="2286000" lvl="4" indent="-342900" algn="l">
              <a:lnSpc>
                <a:spcPct val="90000"/>
              </a:lnSpc>
              <a:spcBef>
                <a:spcPts val="5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a:p>
        </p:txBody>
      </p:sp>
      <p:sp>
        <p:nvSpPr>
          <p:cNvPr id="1048703" name="Google Shape;5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04" name="Google Shape;5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05" name="Google Shape;5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1048728" name="Google Shape;5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29" name="Google Shape;5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30" name="Google Shape;5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31" name="Google Shape;5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1048732" name="Google Shape;59;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33" name="Google Shape;60;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8734" name="Google Shape;61;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8735"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36"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37"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1048711"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endParaRPr/>
          </a:p>
        </p:txBody>
      </p:sp>
      <p:sp>
        <p:nvSpPr>
          <p:cNvPr id="1048712" name="Google Shape;67;p33"/>
          <p:cNvSpPr>
            <a:spLocks noGrp="1"/>
          </p:cNvSpPr>
          <p:nvPr>
            <p:ph type="pic" idx="2"/>
          </p:nvPr>
        </p:nvSpPr>
        <p:spPr>
          <a:xfrm>
            <a:off x="5183188" y="987425"/>
            <a:ext cx="6172200" cy="4873625"/>
          </a:xfrm>
          <a:prstGeom prst="rect">
            <a:avLst/>
          </a:prstGeom>
          <a:noFill/>
          <a:ln>
            <a:noFill/>
          </a:ln>
        </p:spPr>
      </p:sp>
      <p:sp>
        <p:nvSpPr>
          <p:cNvPr id="1048713" name="Google Shape;68;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48714"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15"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a:p>
        </p:txBody>
      </p:sp>
      <p:sp>
        <p:nvSpPr>
          <p:cNvPr id="1048716"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lvl1pPr>
            <a:lvl2pPr marL="0" lvl="1" indent="0" algn="r">
              <a:spcBef>
                <a:spcPts val="0"/>
              </a:spcBef>
              <a:buNone/>
            </a:lvl2pPr>
            <a:lvl3pPr marL="0" lvl="2" indent="0" algn="r">
              <a:spcBef>
                <a:spcPts val="0"/>
              </a:spcBef>
              <a:buNone/>
            </a:lvl3pPr>
            <a:lvl4pPr marL="0" lvl="3" indent="0" algn="r">
              <a:spcBef>
                <a:spcPts val="0"/>
              </a:spcBef>
              <a:buNone/>
            </a:lvl4pPr>
            <a:lvl5pPr marL="0" lvl="4" indent="0" algn="r">
              <a:spcBef>
                <a:spcPts val="0"/>
              </a:spcBef>
              <a:buNone/>
            </a:lvl5pPr>
            <a:lvl6pPr marL="0" lvl="5" indent="0" algn="r">
              <a:spcBef>
                <a:spcPts val="0"/>
              </a:spcBef>
              <a:buNone/>
            </a:lvl6pPr>
            <a:lvl7pPr marL="0" lvl="6" indent="0" algn="r">
              <a:spcBef>
                <a:spcPts val="0"/>
              </a:spcBef>
              <a:buNone/>
            </a:lvl7pPr>
            <a:lvl8pPr marL="0" lvl="7" indent="0" algn="r">
              <a:spcBef>
                <a:spcPts val="0"/>
              </a:spcBef>
              <a:buNone/>
            </a:lvl8pPr>
            <a:lvl9pPr marL="0" lvl="8" indent="0" algn="r">
              <a:spcBef>
                <a:spcPts val="0"/>
              </a:spcBef>
              <a:buNone/>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48576"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48577"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578"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579"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8580"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048586" name="Google Shape;88;p1"/>
          <p:cNvSpPr txBox="1">
            <a:spLocks noGrp="1"/>
          </p:cNvSpPr>
          <p:nvPr>
            <p:ph type="ctrTitle"/>
          </p:nvPr>
        </p:nvSpPr>
        <p:spPr>
          <a:xfrm>
            <a:off x="1524000" y="677832"/>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00000"/>
              </a:buClr>
              <a:buSzPts val="6000"/>
              <a:buFont typeface="Times New Roman"/>
              <a:buNone/>
            </a:pPr>
            <a:r>
              <a:rPr lang="en-US" b="1">
                <a:solidFill>
                  <a:srgbClr val="C00000"/>
                </a:solidFill>
                <a:latin typeface="Times New Roman"/>
                <a:ea typeface="Times New Roman"/>
                <a:cs typeface="Times New Roman"/>
                <a:sym typeface="Times New Roman"/>
              </a:rPr>
              <a:t>Introduction to </a:t>
            </a:r>
            <a:br>
              <a:rPr lang="en-US" b="1">
                <a:solidFill>
                  <a:srgbClr val="C00000"/>
                </a:solidFill>
                <a:latin typeface="Times New Roman"/>
                <a:ea typeface="Times New Roman"/>
                <a:cs typeface="Times New Roman"/>
                <a:sym typeface="Times New Roman"/>
              </a:rPr>
            </a:br>
            <a:r>
              <a:rPr lang="en-US" b="1">
                <a:solidFill>
                  <a:srgbClr val="C00000"/>
                </a:solidFill>
                <a:latin typeface="Times New Roman"/>
                <a:ea typeface="Times New Roman"/>
                <a:cs typeface="Times New Roman"/>
                <a:sym typeface="Times New Roman"/>
              </a:rPr>
              <a:t>Biology for Engineers</a:t>
            </a:r>
          </a:p>
        </p:txBody>
      </p:sp>
      <p:sp>
        <p:nvSpPr>
          <p:cNvPr id="1048587" name="Google Shape;89;p1"/>
          <p:cNvSpPr/>
          <p:nvPr/>
        </p:nvSpPr>
        <p:spPr>
          <a:xfrm>
            <a:off x="5372100" y="4394306"/>
            <a:ext cx="6344979" cy="11581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en-IN" sz="2400" b="0" i="0" u="none" strike="noStrike" cap="none">
                <a:solidFill>
                  <a:schemeClr val="dk1"/>
                </a:solidFill>
                <a:latin typeface="Calibri"/>
                <a:ea typeface="Calibri"/>
                <a:cs typeface="Calibri"/>
                <a:sym typeface="Calibri"/>
              </a:rPr>
              <a:t>SAlAI MADHAVI R</a:t>
            </a:r>
            <a:endParaRPr lang="zh-CN" altLang="en-US"/>
          </a:p>
          <a:p>
            <a:pPr marL="0" marR="0" lvl="0" indent="0" algn="l" rtl="0">
              <a:spcBef>
                <a:spcPts val="0"/>
              </a:spcBef>
              <a:spcAft>
                <a:spcPts val="0"/>
              </a:spcAft>
              <a:buNone/>
            </a:pPr>
            <a:r>
              <a:rPr lang="en-US" sz="2400">
                <a:solidFill>
                  <a:schemeClr val="dk1"/>
                </a:solidFill>
                <a:latin typeface="Calibri"/>
                <a:ea typeface="Calibri"/>
                <a:cs typeface="Calibri"/>
                <a:sym typeface="Calibri"/>
              </a:rPr>
              <a:t>Department of  ISE</a:t>
            </a:r>
          </a:p>
          <a:p>
            <a:pPr marL="0" marR="0" lvl="0" indent="0" algn="l" rtl="0">
              <a:spcBef>
                <a:spcPts val="0"/>
              </a:spcBef>
              <a:spcAft>
                <a:spcPts val="0"/>
              </a:spcAft>
              <a:buNone/>
            </a:pPr>
            <a:r>
              <a:rPr lang="en-US" sz="2400">
                <a:solidFill>
                  <a:schemeClr val="dk1"/>
                </a:solidFill>
                <a:latin typeface="Calibri"/>
                <a:ea typeface="Calibri"/>
                <a:cs typeface="Calibri"/>
                <a:sym typeface="Calibri"/>
              </a:rPr>
              <a:t>CMRIT,Bengaluru</a:t>
            </a:r>
            <a:endParaRPr sz="2400">
              <a:solidFill>
                <a:schemeClr val="dk1"/>
              </a:solidFill>
              <a:latin typeface="Calibri"/>
              <a:ea typeface="Calibri"/>
              <a:cs typeface="Calibri"/>
              <a:sym typeface="Calibri"/>
            </a:endParaRPr>
          </a:p>
        </p:txBody>
      </p:sp>
      <p:pic>
        <p:nvPicPr>
          <p:cNvPr id="2097152" name="Google Shape;90;p1" descr="logo"/>
          <p:cNvPicPr preferRelativeResize="0">
            <a:picLocks/>
          </p:cNvPicPr>
          <p:nvPr/>
        </p:nvPicPr>
        <p:blipFill rotWithShape="1">
          <a:blip r:embed="rId3">
            <a:alphaModFix/>
          </a:blip>
          <a:srcRect/>
          <a:stretch>
            <a:fillRect/>
          </a:stretch>
        </p:blipFill>
        <p:spPr>
          <a:xfrm>
            <a:off x="0" y="0"/>
            <a:ext cx="2638425" cy="18669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048627" name="Google Shape;152;p9"/>
          <p:cNvSpPr txBox="1">
            <a:spLocks noGrp="1"/>
          </p:cNvSpPr>
          <p:nvPr>
            <p:ph type="title"/>
          </p:nvPr>
        </p:nvSpPr>
        <p:spPr>
          <a:xfrm>
            <a:off x="838200" y="19886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800"/>
              <a:buFont typeface="Calibri"/>
              <a:buNone/>
            </a:pPr>
            <a:r>
              <a:rPr lang="en-US" sz="4800" b="1">
                <a:solidFill>
                  <a:srgbClr val="C00000"/>
                </a:solidFill>
                <a:latin typeface="Calibri"/>
                <a:ea typeface="Calibri"/>
                <a:cs typeface="Calibri"/>
                <a:sym typeface="Calibri"/>
              </a:rPr>
              <a:t>NEED FOR BIOLOGY </a:t>
            </a:r>
          </a:p>
        </p:txBody>
      </p:sp>
      <p:sp>
        <p:nvSpPr>
          <p:cNvPr id="1048628" name="Google Shape;153;p9"/>
          <p:cNvSpPr txBox="1">
            <a:spLocks noGrp="1"/>
          </p:cNvSpPr>
          <p:nvPr>
            <p:ph type="body" idx="1"/>
          </p:nvPr>
        </p:nvSpPr>
        <p:spPr>
          <a:xfrm>
            <a:off x="838200" y="1330036"/>
            <a:ext cx="10515600" cy="4846927"/>
          </a:xfrm>
          <a:prstGeom prst="rect">
            <a:avLst/>
          </a:prstGeom>
          <a:noFill/>
          <a:ln>
            <a:noFill/>
          </a:ln>
        </p:spPr>
        <p:txBody>
          <a:bodyPr spcFirstLastPara="1" wrap="square" lIns="91425" tIns="45700" rIns="91425" bIns="45700" anchor="t" anchorCtr="0">
            <a:normAutofit fontScale="89286" lnSpcReduction="20000"/>
          </a:bodyPr>
          <a:lstStyle/>
          <a:p>
            <a:pPr marL="228600" lvl="0" indent="-228600" algn="just" rtl="0">
              <a:lnSpc>
                <a:spcPct val="90000"/>
              </a:lnSpc>
              <a:spcBef>
                <a:spcPts val="0"/>
              </a:spcBef>
              <a:spcAft>
                <a:spcPts val="0"/>
              </a:spcAft>
              <a:buClr>
                <a:schemeClr val="dk1"/>
              </a:buClr>
              <a:buSzPct val="100000"/>
              <a:buChar char="•"/>
            </a:pPr>
            <a:r>
              <a:rPr lang="en-US"/>
              <a:t>The previous few centuries saw a better fundamental understanding of the physical and chemical world through advances in physics and chemistry. </a:t>
            </a:r>
          </a:p>
          <a:p>
            <a:pPr marL="228600" lvl="0" indent="-228600" algn="just" rtl="0">
              <a:lnSpc>
                <a:spcPct val="90000"/>
              </a:lnSpc>
              <a:spcBef>
                <a:spcPts val="1000"/>
              </a:spcBef>
              <a:spcAft>
                <a:spcPts val="0"/>
              </a:spcAft>
              <a:buClr>
                <a:schemeClr val="dk1"/>
              </a:buClr>
              <a:buSzPct val="100000"/>
              <a:buChar char="•"/>
            </a:pPr>
            <a:r>
              <a:rPr lang="en-US"/>
              <a:t>The better understanding and advances gave rise to technologies and products, such as computers, communication devices, aircraft, and others that revolutionized life. </a:t>
            </a:r>
          </a:p>
          <a:p>
            <a:pPr marL="228600" lvl="0" indent="-228600" algn="just" rtl="0">
              <a:lnSpc>
                <a:spcPct val="90000"/>
              </a:lnSpc>
              <a:spcBef>
                <a:spcPts val="1000"/>
              </a:spcBef>
              <a:spcAft>
                <a:spcPts val="0"/>
              </a:spcAft>
              <a:buClr>
                <a:schemeClr val="dk1"/>
              </a:buClr>
              <a:buSzPct val="100000"/>
              <a:buChar char="•"/>
            </a:pPr>
            <a:r>
              <a:rPr lang="en-US"/>
              <a:t>Since this is the century of biology, a similar phenomenon is expected, which will lead to probably another revolution. </a:t>
            </a:r>
          </a:p>
          <a:p>
            <a:pPr marL="228600" lvl="0" indent="-228600" algn="just" rtl="0">
              <a:lnSpc>
                <a:spcPct val="90000"/>
              </a:lnSpc>
              <a:spcBef>
                <a:spcPts val="1000"/>
              </a:spcBef>
              <a:spcAft>
                <a:spcPts val="0"/>
              </a:spcAft>
              <a:buClr>
                <a:schemeClr val="dk1"/>
              </a:buClr>
              <a:buSzPct val="100000"/>
              <a:buChar char="•"/>
            </a:pPr>
            <a:r>
              <a:rPr lang="en-US"/>
              <a:t>Many engineers are expected to contribute to a biological aspect to fuel this revolution. </a:t>
            </a:r>
          </a:p>
          <a:p>
            <a:pPr marL="228600" lvl="0" indent="-228600" algn="just" rtl="0">
              <a:lnSpc>
                <a:spcPct val="90000"/>
              </a:lnSpc>
              <a:spcBef>
                <a:spcPts val="1000"/>
              </a:spcBef>
              <a:spcAft>
                <a:spcPts val="0"/>
              </a:spcAft>
              <a:buClr>
                <a:schemeClr val="dk1"/>
              </a:buClr>
              <a:buSzPct val="100000"/>
              <a:buChar char="•"/>
            </a:pPr>
            <a:r>
              <a:rPr lang="en-US"/>
              <a:t>Therefore, the engineering undergraduates need to be suitably exposed atleast to the very minimum biology.</a:t>
            </a:r>
          </a:p>
          <a:p>
            <a:pPr marL="228600" lvl="0" indent="-228600" algn="just" rtl="0">
              <a:lnSpc>
                <a:spcPct val="90000"/>
              </a:lnSpc>
              <a:spcBef>
                <a:spcPts val="1000"/>
              </a:spcBef>
              <a:spcAft>
                <a:spcPts val="0"/>
              </a:spcAft>
              <a:buClr>
                <a:schemeClr val="dk1"/>
              </a:buClr>
              <a:buSzPct val="100000"/>
              <a:buChar char="•"/>
            </a:pPr>
            <a:r>
              <a:rPr lang="en-US"/>
              <a:t>So that they would atleast be able to consider a biological system/aspect in which they could later make appropriate contributions, through their main expertise, say electrical engineering, mechanical engineering, computer science, materials engineering, or any other.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048631" name="Google Shape;15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Why do engineers need to study the principles of biology?</a:t>
            </a:r>
            <a:endParaRPr sz="4000" b="1">
              <a:solidFill>
                <a:srgbClr val="C00000"/>
              </a:solidFill>
              <a:latin typeface="Calibri"/>
              <a:ea typeface="Calibri"/>
              <a:cs typeface="Calibri"/>
              <a:sym typeface="Calibri"/>
            </a:endParaRPr>
          </a:p>
        </p:txBody>
      </p:sp>
      <p:sp>
        <p:nvSpPr>
          <p:cNvPr id="1048632" name="Google Shape;159;p10"/>
          <p:cNvSpPr txBox="1">
            <a:spLocks noGrp="1"/>
          </p:cNvSpPr>
          <p:nvPr>
            <p:ph type="body" idx="1"/>
          </p:nvPr>
        </p:nvSpPr>
        <p:spPr>
          <a:xfrm>
            <a:off x="838200" y="1932743"/>
            <a:ext cx="10515600" cy="3849495"/>
          </a:xfrm>
          <a:prstGeom prst="rect">
            <a:avLst/>
          </a:prstGeom>
          <a:noFill/>
          <a:ln>
            <a:noFill/>
          </a:ln>
        </p:spPr>
        <p:txBody>
          <a:bodyPr spcFirstLastPara="1" wrap="square" lIns="91425" tIns="45700" rIns="91425" bIns="45700" anchor="t" anchorCtr="0">
            <a:noAutofit/>
          </a:bodyPr>
          <a:lstStyle/>
          <a:p>
            <a:pPr marL="228600" lvl="0" indent="-228600" algn="just" rtl="0">
              <a:lnSpc>
                <a:spcPct val="100000"/>
              </a:lnSpc>
              <a:spcBef>
                <a:spcPts val="0"/>
              </a:spcBef>
              <a:spcAft>
                <a:spcPts val="0"/>
              </a:spcAft>
              <a:buClr>
                <a:schemeClr val="dk1"/>
              </a:buClr>
              <a:buSzPts val="2600"/>
              <a:buChar char="•"/>
            </a:pPr>
            <a:r>
              <a:rPr lang="en-US" sz="2600"/>
              <a:t>Principles of mechanics applied to understand biological systems.</a:t>
            </a:r>
          </a:p>
          <a:p>
            <a:pPr marL="228600" lvl="0" indent="-228600" algn="just" rtl="0">
              <a:lnSpc>
                <a:spcPct val="100000"/>
              </a:lnSpc>
              <a:spcBef>
                <a:spcPts val="1000"/>
              </a:spcBef>
              <a:spcAft>
                <a:spcPts val="0"/>
              </a:spcAft>
              <a:buClr>
                <a:schemeClr val="dk1"/>
              </a:buClr>
              <a:buSzPts val="2600"/>
              <a:buChar char="•"/>
            </a:pPr>
            <a:r>
              <a:rPr lang="en-US" sz="2600"/>
              <a:t>Biomechanics – is the application of mechanical principles in the study of living organisms including their kinematics and kinetics, it views human body as a collection of levers, made of bones which are moved by its muscles. In sport, used to analyze the performance level of athletes. Focuses on body segments and its interaction with the surrounding environment.</a:t>
            </a:r>
          </a:p>
          <a:p>
            <a:pPr marL="228600" lvl="0" indent="-228600" algn="just" rtl="0">
              <a:lnSpc>
                <a:spcPct val="100000"/>
              </a:lnSpc>
              <a:spcBef>
                <a:spcPts val="1000"/>
              </a:spcBef>
              <a:spcAft>
                <a:spcPts val="0"/>
              </a:spcAft>
              <a:buClr>
                <a:schemeClr val="dk1"/>
              </a:buClr>
              <a:buSzPts val="2600"/>
              <a:buChar char="•"/>
            </a:pPr>
            <a:r>
              <a:rPr lang="en-US" sz="2600"/>
              <a:t>Understanding Pharmacokinetics and Pharmacodynamics of medicines.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048635" name="Google Shape;16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Why do engineers need to study the principles of biology? cont.</a:t>
            </a:r>
            <a:endParaRPr sz="4000" b="1">
              <a:latin typeface="Calibri"/>
              <a:ea typeface="Calibri"/>
              <a:cs typeface="Calibri"/>
              <a:sym typeface="Calibri"/>
            </a:endParaRPr>
          </a:p>
        </p:txBody>
      </p:sp>
      <p:sp>
        <p:nvSpPr>
          <p:cNvPr id="1048636" name="Google Shape;16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5833"/>
          </a:bodyPr>
          <a:lstStyle/>
          <a:p>
            <a:pPr marL="228600" lvl="0" indent="-228600" algn="just" rtl="0">
              <a:lnSpc>
                <a:spcPct val="100000"/>
              </a:lnSpc>
              <a:spcBef>
                <a:spcPts val="0"/>
              </a:spcBef>
              <a:spcAft>
                <a:spcPts val="0"/>
              </a:spcAft>
              <a:buClr>
                <a:schemeClr val="dk1"/>
              </a:buClr>
              <a:buSzPts val="2400"/>
              <a:buChar char="•"/>
            </a:pPr>
            <a:r>
              <a:rPr lang="en-US" sz="2400"/>
              <a:t>Mechanobiology – in the level of cells – it dwells on the behavior of physical forces and transfer in cell and/ or tissues.</a:t>
            </a:r>
          </a:p>
          <a:p>
            <a:pPr marL="228600" lvl="0" indent="-228600" algn="just" rtl="0">
              <a:lnSpc>
                <a:spcPct val="100000"/>
              </a:lnSpc>
              <a:spcBef>
                <a:spcPts val="1000"/>
              </a:spcBef>
              <a:spcAft>
                <a:spcPts val="0"/>
              </a:spcAft>
              <a:buClr>
                <a:schemeClr val="dk1"/>
              </a:buClr>
              <a:buSzPts val="2400"/>
              <a:buChar char="•"/>
            </a:pPr>
            <a:r>
              <a:rPr lang="en-US" sz="2400"/>
              <a:t>Nanotechnology – carbon nanotubes as drug delivery systems used in cancer therapy</a:t>
            </a:r>
          </a:p>
          <a:p>
            <a:pPr marL="228600" lvl="0" indent="-228600" algn="just" rtl="0">
              <a:lnSpc>
                <a:spcPct val="100000"/>
              </a:lnSpc>
              <a:spcBef>
                <a:spcPts val="1000"/>
              </a:spcBef>
              <a:spcAft>
                <a:spcPts val="0"/>
              </a:spcAft>
              <a:buClr>
                <a:schemeClr val="dk1"/>
              </a:buClr>
              <a:buSzPts val="2400"/>
              <a:buChar char="•"/>
            </a:pPr>
            <a:r>
              <a:rPr lang="en-US" sz="2400"/>
              <a:t>Computational Fluid Dynamics (CFD) – an engineering tool that connects mechanics to mathematics and software programming to execute simulation performing how a fluid (liquid or gas) flows based on Navier-Stokes equations (used to describe the motion of viscous fluid substances).</a:t>
            </a:r>
          </a:p>
          <a:p>
            <a:pPr marL="228600" lvl="0" indent="-228600" algn="just" rtl="0">
              <a:lnSpc>
                <a:spcPct val="100000"/>
              </a:lnSpc>
              <a:spcBef>
                <a:spcPts val="1000"/>
              </a:spcBef>
              <a:spcAft>
                <a:spcPts val="0"/>
              </a:spcAft>
              <a:buClr>
                <a:schemeClr val="dk1"/>
              </a:buClr>
              <a:buSzPts val="2400"/>
              <a:buChar char="•"/>
            </a:pPr>
            <a:r>
              <a:rPr lang="en-US" sz="2400" b="1"/>
              <a:t>Bionics</a:t>
            </a:r>
            <a:r>
              <a:rPr lang="en-US" sz="2400"/>
              <a:t> or </a:t>
            </a:r>
            <a:r>
              <a:rPr lang="en-US" sz="2400" b="1"/>
              <a:t>biologically inspired engineering</a:t>
            </a:r>
            <a:r>
              <a:rPr lang="en-US" sz="2400"/>
              <a:t> is the application of biological methods and systems found in nature to the study and design of engineering systems and modern technology.</a:t>
            </a:r>
            <a:endParaRPr sz="2400"/>
          </a:p>
          <a:p>
            <a:pPr marL="228600" lvl="0" indent="-76200" algn="just" rtl="0">
              <a:lnSpc>
                <a:spcPct val="100000"/>
              </a:lnSpc>
              <a:spcBef>
                <a:spcPts val="1000"/>
              </a:spcBef>
              <a:spcAft>
                <a:spcPts val="0"/>
              </a:spcAft>
              <a:buClr>
                <a:schemeClr val="dk1"/>
              </a:buClr>
              <a:buSzPts val="2400"/>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048639" name="Google Shape;170;p12"/>
          <p:cNvSpPr txBox="1">
            <a:spLocks noGrp="1"/>
          </p:cNvSpPr>
          <p:nvPr>
            <p:ph type="title"/>
          </p:nvPr>
        </p:nvSpPr>
        <p:spPr>
          <a:xfrm>
            <a:off x="443345" y="212720"/>
            <a:ext cx="11416146" cy="69271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Shinkansen Sonic Boom</a:t>
            </a:r>
            <a:endParaRPr sz="2400">
              <a:latin typeface="Times New Roman"/>
              <a:ea typeface="Times New Roman"/>
              <a:cs typeface="Times New Roman"/>
              <a:sym typeface="Times New Roman"/>
            </a:endParaRPr>
          </a:p>
        </p:txBody>
      </p:sp>
      <p:pic>
        <p:nvPicPr>
          <p:cNvPr id="2097160" name="Google Shape;171;p12"/>
          <p:cNvPicPr preferRelativeResize="0">
            <a:picLocks noGrp="1"/>
          </p:cNvPicPr>
          <p:nvPr>
            <p:ph type="body" idx="1"/>
          </p:nvPr>
        </p:nvPicPr>
        <p:blipFill rotWithShape="1">
          <a:blip r:embed="rId3">
            <a:alphaModFix/>
          </a:blip>
          <a:srcRect/>
          <a:stretch>
            <a:fillRect/>
          </a:stretch>
        </p:blipFill>
        <p:spPr>
          <a:xfrm>
            <a:off x="2148270" y="3246827"/>
            <a:ext cx="6125441" cy="3430247"/>
          </a:xfrm>
          <a:prstGeom prst="rect">
            <a:avLst/>
          </a:prstGeom>
          <a:noFill/>
          <a:ln w="9525" cap="flat" cmpd="sng">
            <a:solidFill>
              <a:schemeClr val="dk1"/>
            </a:solidFill>
            <a:prstDash val="solid"/>
            <a:miter lim="800000"/>
            <a:headEnd type="none" w="sm" len="sm"/>
            <a:tailEnd type="none" w="sm" len="sm"/>
          </a:ln>
        </p:spPr>
      </p:pic>
      <p:pic>
        <p:nvPicPr>
          <p:cNvPr id="2097161" name="Google Shape;172;p12"/>
          <p:cNvPicPr preferRelativeResize="0">
            <a:picLocks/>
          </p:cNvPicPr>
          <p:nvPr/>
        </p:nvPicPr>
        <p:blipFill rotWithShape="1">
          <a:blip r:embed="rId4">
            <a:alphaModFix/>
          </a:blip>
          <a:srcRect/>
          <a:stretch>
            <a:fillRect/>
          </a:stretch>
        </p:blipFill>
        <p:spPr>
          <a:xfrm>
            <a:off x="1943279" y="1817535"/>
            <a:ext cx="6833169" cy="2733268"/>
          </a:xfrm>
          <a:prstGeom prst="rect">
            <a:avLst/>
          </a:prstGeom>
          <a:noFill/>
          <a:ln w="9525" cap="flat" cmpd="sng">
            <a:solidFill>
              <a:schemeClr val="dk1"/>
            </a:solidFill>
            <a:prstDash val="solid"/>
            <a:miter lim="800000"/>
            <a:headEnd type="none" w="sm" len="sm"/>
            <a:tailEnd type="none" w="sm" len="sm"/>
          </a:ln>
        </p:spPr>
      </p:pic>
      <p:sp>
        <p:nvSpPr>
          <p:cNvPr id="1048640" name="Google Shape;173;p12"/>
          <p:cNvSpPr/>
          <p:nvPr/>
        </p:nvSpPr>
        <p:spPr>
          <a:xfrm>
            <a:off x="528918" y="919353"/>
            <a:ext cx="11071411" cy="10058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dk1"/>
                </a:solidFill>
                <a:latin typeface="Times New Roman"/>
                <a:ea typeface="Times New Roman"/>
                <a:cs typeface="Times New Roman"/>
                <a:sym typeface="Times New Roman"/>
              </a:rPr>
              <a:t>Many man-made things have significant scope for optimising their design. For example, Shinkansen, Japan’s high-speed bullet train, plays an important role in Japan with a coverage of close to 3000 km. </a:t>
            </a:r>
            <a:endParaRPr sz="2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048643" name="Google Shape;178;p13"/>
          <p:cNvSpPr txBox="1">
            <a:spLocks noGrp="1"/>
          </p:cNvSpPr>
          <p:nvPr>
            <p:ph type="title"/>
          </p:nvPr>
        </p:nvSpPr>
        <p:spPr>
          <a:xfrm>
            <a:off x="838200" y="16789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Bio-robotics</a:t>
            </a:r>
            <a:endParaRPr sz="4000" b="1">
              <a:solidFill>
                <a:srgbClr val="C00000"/>
              </a:solidFill>
              <a:latin typeface="Calibri"/>
              <a:ea typeface="Calibri"/>
              <a:cs typeface="Calibri"/>
              <a:sym typeface="Calibri"/>
            </a:endParaRPr>
          </a:p>
        </p:txBody>
      </p:sp>
      <p:sp>
        <p:nvSpPr>
          <p:cNvPr id="1048644" name="Google Shape;179;p13"/>
          <p:cNvSpPr txBox="1">
            <a:spLocks noGrp="1"/>
          </p:cNvSpPr>
          <p:nvPr>
            <p:ph type="body" idx="1"/>
          </p:nvPr>
        </p:nvSpPr>
        <p:spPr>
          <a:xfrm>
            <a:off x="838200" y="1264017"/>
            <a:ext cx="10515600" cy="217843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a:t>It refers to robots that are inspired by biological entities or the use of biological components in robots. </a:t>
            </a:r>
          </a:p>
          <a:p>
            <a:pPr marL="228600" lvl="0" indent="-228600" algn="just" rtl="0">
              <a:lnSpc>
                <a:spcPct val="90000"/>
              </a:lnSpc>
              <a:spcBef>
                <a:spcPts val="1000"/>
              </a:spcBef>
              <a:spcAft>
                <a:spcPts val="0"/>
              </a:spcAft>
              <a:buClr>
                <a:schemeClr val="dk1"/>
              </a:buClr>
              <a:buSzPts val="2800"/>
              <a:buChar char="•"/>
            </a:pPr>
            <a:r>
              <a:rPr lang="en-US"/>
              <a:t>We are possibly familiar with the concept of bio-robotics from many sci-fi movies and TV shows, which show robots with human like features. </a:t>
            </a:r>
          </a:p>
        </p:txBody>
      </p:sp>
      <p:pic>
        <p:nvPicPr>
          <p:cNvPr id="2097162" name="Google Shape;180;p13" descr="Quick Facts About Biorobotics"/>
          <p:cNvPicPr preferRelativeResize="0">
            <a:picLocks/>
          </p:cNvPicPr>
          <p:nvPr/>
        </p:nvPicPr>
        <p:blipFill rotWithShape="1">
          <a:blip r:embed="rId3">
            <a:alphaModFix/>
          </a:blip>
          <a:srcRect l="24943"/>
          <a:stretch>
            <a:fillRect/>
          </a:stretch>
        </p:blipFill>
        <p:spPr>
          <a:xfrm>
            <a:off x="3990109" y="3464263"/>
            <a:ext cx="4350327" cy="28570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048647" name="Google Shape;185;p14"/>
          <p:cNvSpPr txBox="1">
            <a:spLocks noGrp="1"/>
          </p:cNvSpPr>
          <p:nvPr>
            <p:ph type="title"/>
          </p:nvPr>
        </p:nvSpPr>
        <p:spPr>
          <a:xfrm>
            <a:off x="838200" y="365125"/>
            <a:ext cx="10515600" cy="9257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Biopolymer</a:t>
            </a:r>
            <a:endParaRPr sz="4000" b="1">
              <a:solidFill>
                <a:srgbClr val="C00000"/>
              </a:solidFill>
              <a:latin typeface="Calibri"/>
              <a:ea typeface="Calibri"/>
              <a:cs typeface="Calibri"/>
              <a:sym typeface="Calibri"/>
            </a:endParaRPr>
          </a:p>
        </p:txBody>
      </p:sp>
      <p:sp>
        <p:nvSpPr>
          <p:cNvPr id="1048648" name="Google Shape;186;p14"/>
          <p:cNvSpPr txBox="1">
            <a:spLocks noGrp="1"/>
          </p:cNvSpPr>
          <p:nvPr>
            <p:ph type="body" idx="1"/>
          </p:nvPr>
        </p:nvSpPr>
        <p:spPr>
          <a:xfrm>
            <a:off x="838200" y="1416424"/>
            <a:ext cx="10515600" cy="4760539"/>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a:t>Biopolymers are polymers that are produced by or derived from living organisms, such as plants and microbes, rather than from petroleum, the traditional source of polymers. </a:t>
            </a:r>
          </a:p>
          <a:p>
            <a:pPr marL="228600" lvl="0" indent="-228600" algn="just" rtl="0">
              <a:lnSpc>
                <a:spcPct val="90000"/>
              </a:lnSpc>
              <a:spcBef>
                <a:spcPts val="1000"/>
              </a:spcBef>
              <a:spcAft>
                <a:spcPts val="0"/>
              </a:spcAft>
              <a:buClr>
                <a:schemeClr val="dk1"/>
              </a:buClr>
              <a:buSzPts val="2400"/>
              <a:buChar char="•"/>
            </a:pPr>
            <a:r>
              <a:rPr lang="en-US" sz="2400"/>
              <a:t>The primary sources of biopolymers are renewable. </a:t>
            </a:r>
          </a:p>
          <a:p>
            <a:pPr marL="228600" lvl="0" indent="-228600" algn="just" rtl="0">
              <a:lnSpc>
                <a:spcPct val="90000"/>
              </a:lnSpc>
              <a:spcBef>
                <a:spcPts val="1000"/>
              </a:spcBef>
              <a:spcAft>
                <a:spcPts val="0"/>
              </a:spcAft>
              <a:buClr>
                <a:schemeClr val="dk1"/>
              </a:buClr>
              <a:buSzPts val="2400"/>
              <a:buChar char="•"/>
            </a:pPr>
            <a:r>
              <a:rPr lang="en-US" sz="2400"/>
              <a:t>Many biopolymers are biodegradable, but not all. </a:t>
            </a:r>
            <a:r>
              <a:rPr lang="en-US" sz="2400" b="1"/>
              <a:t>Polythioesters are non-biodegradable </a:t>
            </a:r>
            <a:r>
              <a:rPr lang="en-US" sz="2400"/>
              <a:t>by microorganisms, which represent a novel non-biodegradable bioplastic material.</a:t>
            </a:r>
          </a:p>
          <a:p>
            <a:pPr marL="228600" lvl="0" indent="-228600" algn="just" rtl="0">
              <a:lnSpc>
                <a:spcPct val="90000"/>
              </a:lnSpc>
              <a:spcBef>
                <a:spcPts val="1000"/>
              </a:spcBef>
              <a:spcAft>
                <a:spcPts val="0"/>
              </a:spcAft>
              <a:buClr>
                <a:schemeClr val="dk1"/>
              </a:buClr>
              <a:buSzPts val="2400"/>
              <a:buChar char="•"/>
            </a:pPr>
            <a:r>
              <a:rPr lang="en-US" sz="2400"/>
              <a:t>Biopolymers consist of monomeric units that are covalently bonded to form larger molecules. There are three main classes of biopolymers, 1. polynucleotides, 2. polypeptides and 3. polysaccharides.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2097163" name="Google Shape;191;p15"/>
          <p:cNvPicPr preferRelativeResize="0">
            <a:picLocks/>
          </p:cNvPicPr>
          <p:nvPr/>
        </p:nvPicPr>
        <p:blipFill rotWithShape="1">
          <a:blip r:embed="rId3">
            <a:alphaModFix/>
          </a:blip>
          <a:srcRect l="4862" r="2391"/>
          <a:stretch>
            <a:fillRect/>
          </a:stretch>
        </p:blipFill>
        <p:spPr>
          <a:xfrm>
            <a:off x="3146612" y="576263"/>
            <a:ext cx="6060141" cy="5705475"/>
          </a:xfrm>
          <a:prstGeom prst="rect">
            <a:avLst/>
          </a:prstGeom>
          <a:noFill/>
          <a:ln>
            <a:noFill/>
          </a:ln>
        </p:spPr>
      </p:pic>
      <p:sp>
        <p:nvSpPr>
          <p:cNvPr id="1048654" name="Google Shape;192;p15"/>
          <p:cNvSpPr txBox="1"/>
          <p:nvPr/>
        </p:nvSpPr>
        <p:spPr>
          <a:xfrm>
            <a:off x="493059" y="699248"/>
            <a:ext cx="2204130" cy="195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2E75B5"/>
                </a:solidFill>
                <a:latin typeface="Calibri"/>
                <a:ea typeface="Calibri"/>
                <a:cs typeface="Calibri"/>
                <a:sym typeface="Calibri"/>
              </a:rPr>
              <a:t>Drug delivery system</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Microcapsules</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Micro/Nano sphere</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Liposome</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Hydrogels</a:t>
            </a:r>
            <a:endParaRPr sz="1800">
              <a:solidFill>
                <a:schemeClr val="dk1"/>
              </a:solidFill>
              <a:latin typeface="Calibri"/>
              <a:ea typeface="Calibri"/>
              <a:cs typeface="Calibri"/>
              <a:sym typeface="Calibri"/>
            </a:endParaRPr>
          </a:p>
        </p:txBody>
      </p:sp>
      <p:sp>
        <p:nvSpPr>
          <p:cNvPr id="1048655" name="Google Shape;193;p15"/>
          <p:cNvSpPr txBox="1"/>
          <p:nvPr/>
        </p:nvSpPr>
        <p:spPr>
          <a:xfrm>
            <a:off x="457201" y="3110753"/>
            <a:ext cx="2761128" cy="21614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B050"/>
                </a:solidFill>
                <a:latin typeface="Calibri"/>
                <a:ea typeface="Calibri"/>
                <a:cs typeface="Calibri"/>
                <a:sym typeface="Calibri"/>
              </a:rPr>
              <a:t>Sustainable agro-practices,</a:t>
            </a:r>
          </a:p>
          <a:p>
            <a:pPr marL="0" marR="0" lvl="0" indent="0" algn="l" rtl="0">
              <a:spcBef>
                <a:spcPts val="0"/>
              </a:spcBef>
              <a:spcAft>
                <a:spcPts val="0"/>
              </a:spcAft>
              <a:buNone/>
            </a:pPr>
            <a:r>
              <a:rPr lang="en-US" sz="1800" b="1">
                <a:solidFill>
                  <a:srgbClr val="00B050"/>
                </a:solidFill>
                <a:latin typeface="Calibri"/>
                <a:ea typeface="Calibri"/>
                <a:cs typeface="Calibri"/>
                <a:sym typeface="Calibri"/>
              </a:rPr>
              <a:t>Water recovery and soil conditioner </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Agrochemicals delivery</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Biosorbents</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Super absorbents</a:t>
            </a: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8656" name="Google Shape;194;p15"/>
          <p:cNvSpPr txBox="1"/>
          <p:nvPr/>
        </p:nvSpPr>
        <p:spPr>
          <a:xfrm>
            <a:off x="2169450" y="5342964"/>
            <a:ext cx="2600007" cy="142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55DD4"/>
                </a:solidFill>
                <a:latin typeface="Calibri"/>
                <a:ea typeface="Calibri"/>
                <a:cs typeface="Calibri"/>
                <a:sym typeface="Calibri"/>
              </a:rPr>
              <a:t>Hydrogels in cosmetics</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Skin care</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Hair care</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Mucous membrane care</a:t>
            </a:r>
            <a:endParaRPr sz="1800">
              <a:solidFill>
                <a:schemeClr val="dk1"/>
              </a:solidFill>
              <a:latin typeface="Calibri"/>
              <a:ea typeface="Calibri"/>
              <a:cs typeface="Calibri"/>
              <a:sym typeface="Calibri"/>
            </a:endParaRPr>
          </a:p>
        </p:txBody>
      </p:sp>
      <p:sp>
        <p:nvSpPr>
          <p:cNvPr id="1048657" name="Google Shape;195;p15"/>
          <p:cNvSpPr txBox="1"/>
          <p:nvPr/>
        </p:nvSpPr>
        <p:spPr>
          <a:xfrm>
            <a:off x="9188814" y="663388"/>
            <a:ext cx="2876428" cy="2224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5050"/>
                </a:solidFill>
                <a:latin typeface="Calibri"/>
                <a:ea typeface="Calibri"/>
                <a:cs typeface="Calibri"/>
                <a:sym typeface="Calibri"/>
              </a:rPr>
              <a:t>Medical application</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Medical implants</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Skin tissue repair</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Antimicrobial membranes</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Vascular grafts</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Biosensors and diagnostics</a:t>
            </a:r>
            <a:endParaRPr sz="1800">
              <a:solidFill>
                <a:schemeClr val="dk1"/>
              </a:solidFill>
              <a:latin typeface="Calibri"/>
              <a:ea typeface="Calibri"/>
              <a:cs typeface="Calibri"/>
              <a:sym typeface="Calibri"/>
            </a:endParaRPr>
          </a:p>
        </p:txBody>
      </p:sp>
      <p:sp>
        <p:nvSpPr>
          <p:cNvPr id="1048658" name="Google Shape;196;p15"/>
          <p:cNvSpPr txBox="1"/>
          <p:nvPr/>
        </p:nvSpPr>
        <p:spPr>
          <a:xfrm>
            <a:off x="9233277" y="3370729"/>
            <a:ext cx="2876428" cy="195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E6AF00"/>
                </a:solidFill>
                <a:latin typeface="Calibri"/>
                <a:ea typeface="Calibri"/>
                <a:cs typeface="Calibri"/>
                <a:sym typeface="Calibri"/>
              </a:rPr>
              <a:t>Packing and agents for food emulsions </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Edible encapsulated film</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Coating</a:t>
            </a: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Emulsifers</a:t>
            </a:r>
            <a:endParaRPr sz="1800">
              <a:solidFill>
                <a:schemeClr val="dk1"/>
              </a:solidFill>
              <a:latin typeface="Calibri"/>
              <a:ea typeface="Calibri"/>
              <a:cs typeface="Calibri"/>
              <a:sym typeface="Calibri"/>
            </a:endParaRP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Moisture retaining agents</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97164" name="Google Shape;201;p16" descr="C:\Users\Admin\Desktop\Diagnostic_1.jpg"/>
          <p:cNvPicPr preferRelativeResize="0">
            <a:picLocks/>
          </p:cNvPicPr>
          <p:nvPr/>
        </p:nvPicPr>
        <p:blipFill rotWithShape="1">
          <a:blip r:embed="rId3">
            <a:alphaModFix/>
          </a:blip>
          <a:srcRect/>
          <a:stretch>
            <a:fillRect/>
          </a:stretch>
        </p:blipFill>
        <p:spPr>
          <a:xfrm>
            <a:off x="959224" y="871830"/>
            <a:ext cx="2696170" cy="2938182"/>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097165" name="Google Shape;202;p16" descr="C:\Users\Admin\Desktop\61lFyI5vG8L._SL1200_.jpg"/>
          <p:cNvPicPr preferRelativeResize="0">
            <a:picLocks/>
          </p:cNvPicPr>
          <p:nvPr/>
        </p:nvPicPr>
        <p:blipFill rotWithShape="1">
          <a:blip r:embed="rId4">
            <a:alphaModFix/>
          </a:blip>
          <a:srcRect/>
          <a:stretch>
            <a:fillRect/>
          </a:stretch>
        </p:blipFill>
        <p:spPr>
          <a:xfrm>
            <a:off x="4226858" y="861789"/>
            <a:ext cx="2953872" cy="2953872"/>
          </a:xfrm>
          <a:prstGeom prst="rect">
            <a:avLst/>
          </a:prstGeom>
          <a:noFill/>
          <a:ln w="127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097166" name="Google Shape;203;p16" descr="C:\Users\Admin\Desktop\Wearable-Technology-for-Healthcare-e1493728209730.jpg"/>
          <p:cNvPicPr preferRelativeResize="0">
            <a:picLocks/>
          </p:cNvPicPr>
          <p:nvPr/>
        </p:nvPicPr>
        <p:blipFill rotWithShape="1">
          <a:blip r:embed="rId5">
            <a:alphaModFix/>
          </a:blip>
          <a:srcRect/>
          <a:stretch>
            <a:fillRect/>
          </a:stretch>
        </p:blipFill>
        <p:spPr>
          <a:xfrm>
            <a:off x="7804944" y="878462"/>
            <a:ext cx="3774562" cy="2940516"/>
          </a:xfrm>
          <a:prstGeom prst="rect">
            <a:avLst/>
          </a:prstGeom>
          <a:noFill/>
          <a:ln w="127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048661" name="Google Shape;204;p16"/>
          <p:cNvSpPr txBox="1"/>
          <p:nvPr/>
        </p:nvSpPr>
        <p:spPr>
          <a:xfrm>
            <a:off x="1120588" y="4141694"/>
            <a:ext cx="2047740" cy="62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Hemoglobinometer</a:t>
            </a:r>
            <a:endParaRPr sz="1800" b="1">
              <a:solidFill>
                <a:schemeClr val="dk1"/>
              </a:solidFill>
              <a:latin typeface="Calibri"/>
              <a:ea typeface="Calibri"/>
              <a:cs typeface="Calibri"/>
              <a:sym typeface="Calibri"/>
            </a:endParaRPr>
          </a:p>
        </p:txBody>
      </p:sp>
      <p:sp>
        <p:nvSpPr>
          <p:cNvPr id="1048662" name="Google Shape;205;p16"/>
          <p:cNvSpPr txBox="1"/>
          <p:nvPr/>
        </p:nvSpPr>
        <p:spPr>
          <a:xfrm>
            <a:off x="4607873" y="4114795"/>
            <a:ext cx="2187201" cy="8914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Electronic</a:t>
            </a: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Sphygmomanometer</a:t>
            </a:r>
          </a:p>
        </p:txBody>
      </p:sp>
      <p:sp>
        <p:nvSpPr>
          <p:cNvPr id="1048663" name="Google Shape;206;p16"/>
          <p:cNvSpPr txBox="1"/>
          <p:nvPr/>
        </p:nvSpPr>
        <p:spPr>
          <a:xfrm>
            <a:off x="8839199" y="4195481"/>
            <a:ext cx="1387303" cy="62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Smart watch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1048666" name="Google Shape;211;p17"/>
          <p:cNvSpPr txBox="1">
            <a:spLocks noGrp="1"/>
          </p:cNvSpPr>
          <p:nvPr>
            <p:ph type="title"/>
          </p:nvPr>
        </p:nvSpPr>
        <p:spPr>
          <a:xfrm>
            <a:off x="838200" y="365126"/>
            <a:ext cx="10515600" cy="73753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Bio-chips</a:t>
            </a:r>
            <a:endParaRPr sz="4000" b="1">
              <a:solidFill>
                <a:srgbClr val="C00000"/>
              </a:solidFill>
              <a:latin typeface="Calibri"/>
              <a:ea typeface="Calibri"/>
              <a:cs typeface="Calibri"/>
              <a:sym typeface="Calibri"/>
            </a:endParaRPr>
          </a:p>
        </p:txBody>
      </p:sp>
      <p:sp>
        <p:nvSpPr>
          <p:cNvPr id="1048667" name="Google Shape;212;p17"/>
          <p:cNvSpPr txBox="1">
            <a:spLocks noGrp="1"/>
          </p:cNvSpPr>
          <p:nvPr>
            <p:ph type="body" idx="1"/>
          </p:nvPr>
        </p:nvSpPr>
        <p:spPr>
          <a:xfrm>
            <a:off x="838200" y="1165413"/>
            <a:ext cx="10515600" cy="1980124"/>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a:t>Bio-chips are miniaturized laboratories in which thousands of biochemical reactions can be carried out simultaneously at micron scales for useful purposes such as disease studies or safety studies. </a:t>
            </a:r>
          </a:p>
          <a:p>
            <a:pPr marL="228600" lvl="0" indent="-228600" algn="l" rtl="0">
              <a:lnSpc>
                <a:spcPct val="90000"/>
              </a:lnSpc>
              <a:spcBef>
                <a:spcPts val="1000"/>
              </a:spcBef>
              <a:spcAft>
                <a:spcPts val="0"/>
              </a:spcAft>
              <a:buClr>
                <a:schemeClr val="dk1"/>
              </a:buClr>
              <a:buSzPts val="2800"/>
              <a:buChar char="•"/>
            </a:pPr>
            <a:r>
              <a:rPr lang="en-US"/>
              <a:t> Biochips are engineered substrates underlying sensor technology. </a:t>
            </a:r>
          </a:p>
        </p:txBody>
      </p:sp>
      <p:pic>
        <p:nvPicPr>
          <p:cNvPr id="2097167" name="Google Shape;213;p17" descr="C:\Users\Admin\Desktop\Biochip.jpg"/>
          <p:cNvPicPr preferRelativeResize="0">
            <a:picLocks/>
          </p:cNvPicPr>
          <p:nvPr/>
        </p:nvPicPr>
        <p:blipFill rotWithShape="1">
          <a:blip r:embed="rId3">
            <a:alphaModFix/>
          </a:blip>
          <a:srcRect l="34583" t="8374" r="34374" b="9790"/>
          <a:stretch>
            <a:fillRect/>
          </a:stretch>
        </p:blipFill>
        <p:spPr>
          <a:xfrm>
            <a:off x="8408894" y="3558989"/>
            <a:ext cx="1335741" cy="2348753"/>
          </a:xfrm>
          <a:prstGeom prst="rect">
            <a:avLst/>
          </a:prstGeom>
          <a:noFill/>
          <a:ln>
            <a:noFill/>
          </a:ln>
        </p:spPr>
      </p:pic>
      <p:sp>
        <p:nvSpPr>
          <p:cNvPr id="1048668" name="Google Shape;214;p17"/>
          <p:cNvSpPr txBox="1"/>
          <p:nvPr/>
        </p:nvSpPr>
        <p:spPr>
          <a:xfrm>
            <a:off x="9857233" y="3937120"/>
            <a:ext cx="2084831" cy="16915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Genechip</a:t>
            </a:r>
            <a:r>
              <a:rPr lang="en-US" sz="1800">
                <a:solidFill>
                  <a:schemeClr val="dk1"/>
                </a:solidFill>
                <a:latin typeface="Calibri"/>
                <a:ea typeface="Calibri"/>
                <a:cs typeface="Calibri"/>
                <a:sym typeface="Calibri"/>
              </a:rPr>
              <a:t> product contains thousands of individual DNA sensors use in sensing defect. </a:t>
            </a:r>
            <a:endParaRPr sz="1800">
              <a:solidFill>
                <a:schemeClr val="dk1"/>
              </a:solidFill>
              <a:latin typeface="Calibri"/>
              <a:ea typeface="Calibri"/>
              <a:cs typeface="Calibri"/>
              <a:sym typeface="Calibri"/>
            </a:endParaRPr>
          </a:p>
        </p:txBody>
      </p:sp>
      <p:sp>
        <p:nvSpPr>
          <p:cNvPr id="1048669" name="Google Shape;215;p17"/>
          <p:cNvSpPr/>
          <p:nvPr/>
        </p:nvSpPr>
        <p:spPr>
          <a:xfrm>
            <a:off x="851647" y="3370728"/>
            <a:ext cx="6983506" cy="2985247"/>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97168" name="Google Shape;216;p17" descr="E:\GS\Unit I notes\Image\Biochip.jpg"/>
          <p:cNvPicPr preferRelativeResize="0">
            <a:picLocks/>
          </p:cNvPicPr>
          <p:nvPr/>
        </p:nvPicPr>
        <p:blipFill rotWithShape="1">
          <a:blip r:embed="rId4">
            <a:alphaModFix/>
          </a:blip>
          <a:srcRect/>
          <a:stretch>
            <a:fillRect/>
          </a:stretch>
        </p:blipFill>
        <p:spPr>
          <a:xfrm>
            <a:off x="877139" y="3848412"/>
            <a:ext cx="6940083" cy="2180927"/>
          </a:xfrm>
          <a:prstGeom prst="rect">
            <a:avLst/>
          </a:prstGeom>
          <a:noFill/>
          <a:ln>
            <a:noFill/>
          </a:ln>
        </p:spPr>
      </p:pic>
      <p:sp>
        <p:nvSpPr>
          <p:cNvPr id="1048670" name="Google Shape;217;p17"/>
          <p:cNvSpPr txBox="1"/>
          <p:nvPr/>
        </p:nvSpPr>
        <p:spPr>
          <a:xfrm>
            <a:off x="851648" y="3487282"/>
            <a:ext cx="3048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dk1"/>
                </a:solidFill>
                <a:latin typeface="Calibri"/>
                <a:ea typeface="Calibri"/>
                <a:cs typeface="Calibri"/>
                <a:sym typeface="Calibri"/>
              </a:rPr>
              <a:t>Working principle</a:t>
            </a:r>
            <a:endParaRPr sz="1800" b="1" u="sng">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1048673" name="Google Shape;222;p18"/>
          <p:cNvSpPr txBox="1">
            <a:spLocks noGrp="1"/>
          </p:cNvSpPr>
          <p:nvPr>
            <p:ph type="title"/>
          </p:nvPr>
        </p:nvSpPr>
        <p:spPr>
          <a:xfrm>
            <a:off x="838200" y="365125"/>
            <a:ext cx="10515600" cy="7285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400"/>
              <a:buFont typeface="Calibri"/>
              <a:buNone/>
            </a:pPr>
            <a:r>
              <a:rPr lang="en-US" b="1">
                <a:solidFill>
                  <a:srgbClr val="C00000"/>
                </a:solidFill>
                <a:latin typeface="Calibri"/>
                <a:ea typeface="Calibri"/>
                <a:cs typeface="Calibri"/>
                <a:sym typeface="Calibri"/>
              </a:rPr>
              <a:t>Bio-filters</a:t>
            </a:r>
            <a:endParaRPr>
              <a:latin typeface="Calibri"/>
              <a:ea typeface="Calibri"/>
              <a:cs typeface="Calibri"/>
              <a:sym typeface="Calibri"/>
            </a:endParaRPr>
          </a:p>
        </p:txBody>
      </p:sp>
      <p:sp>
        <p:nvSpPr>
          <p:cNvPr id="1048674" name="Google Shape;223;p18"/>
          <p:cNvSpPr txBox="1">
            <a:spLocks noGrp="1"/>
          </p:cNvSpPr>
          <p:nvPr>
            <p:ph type="body" idx="1"/>
          </p:nvPr>
        </p:nvSpPr>
        <p:spPr>
          <a:xfrm>
            <a:off x="838200" y="1264024"/>
            <a:ext cx="10515600" cy="2913529"/>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800"/>
              <a:buChar char="•"/>
            </a:pPr>
            <a:r>
              <a:rPr lang="en-US"/>
              <a:t>Biofilters are technical applications that use the biofiltration process to remove pollutants in environment. </a:t>
            </a:r>
          </a:p>
          <a:p>
            <a:pPr marL="228600" lvl="0" indent="-228600" algn="just" rtl="0">
              <a:lnSpc>
                <a:spcPct val="120000"/>
              </a:lnSpc>
              <a:spcBef>
                <a:spcPts val="1000"/>
              </a:spcBef>
              <a:spcAft>
                <a:spcPts val="0"/>
              </a:spcAft>
              <a:buClr>
                <a:schemeClr val="dk1"/>
              </a:buClr>
              <a:buSzPts val="2800"/>
              <a:buChar char="•"/>
            </a:pPr>
            <a:r>
              <a:rPr lang="en-US" b="1"/>
              <a:t>Biofiltration</a:t>
            </a:r>
            <a:r>
              <a:rPr lang="en-US"/>
              <a:t> is a pollution control technique using a bioreactor containing living material to capture and biologically degrade pollutants.</a:t>
            </a:r>
          </a:p>
          <a:p>
            <a:pPr marL="228600" lvl="0" indent="-228600" algn="just" rtl="0">
              <a:lnSpc>
                <a:spcPct val="90000"/>
              </a:lnSpc>
              <a:spcBef>
                <a:spcPts val="1000"/>
              </a:spcBef>
              <a:spcAft>
                <a:spcPts val="0"/>
              </a:spcAft>
              <a:buClr>
                <a:schemeClr val="dk1"/>
              </a:buClr>
              <a:buSzPts val="2800"/>
              <a:buChar char="•"/>
            </a:pPr>
            <a:r>
              <a:rPr lang="en-US"/>
              <a:t>It is application are used to remove the pollutants from air and water.</a:t>
            </a:r>
          </a:p>
          <a:p>
            <a:pPr marL="228600" lvl="0" indent="-228600" algn="just" rtl="0">
              <a:lnSpc>
                <a:spcPct val="90000"/>
              </a:lnSpc>
              <a:spcBef>
                <a:spcPts val="1000"/>
              </a:spcBef>
              <a:spcAft>
                <a:spcPts val="0"/>
              </a:spcAft>
              <a:buClr>
                <a:schemeClr val="dk1"/>
              </a:buClr>
              <a:buSzPts val="2800"/>
              <a:buChar char="•"/>
            </a:pPr>
            <a:r>
              <a:rPr lang="en-US" u="sng"/>
              <a:t>Some examples of biofiltration</a:t>
            </a:r>
            <a:r>
              <a:rPr lang="en-US"/>
              <a:t>: Slow sand filters, Treatment ponds, Constructed wetlands and natural wetlands. Filters like Bioswales, biostrips, biobags, bioscrubbers, Vermifilters and trickling filters.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10485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Faculty details-</a:t>
            </a:r>
          </a:p>
        </p:txBody>
      </p:sp>
      <p:sp>
        <p:nvSpPr>
          <p:cNvPr id="1048596" name="Google Shape;96;p2"/>
          <p:cNvSpPr txBox="1">
            <a:spLocks noGrp="1"/>
          </p:cNvSpPr>
          <p:nvPr>
            <p:ph type="body" idx="1"/>
          </p:nvPr>
        </p:nvSpPr>
        <p:spPr>
          <a:xfrm>
            <a:off x="838200" y="1825625"/>
            <a:ext cx="10515600" cy="2392640"/>
          </a:xfrm>
          <a:prstGeom prst="rect">
            <a:avLst/>
          </a:prstGeom>
          <a:noFill/>
          <a:ln>
            <a:noFill/>
          </a:ln>
        </p:spPr>
        <p:txBody>
          <a:bodyPr spcFirstLastPara="1" wrap="square" lIns="91425" tIns="45700" rIns="91425" bIns="45700" anchor="t" anchorCtr="0">
            <a:spAutoFit/>
          </a:bodyPr>
          <a:lstStyle/>
          <a:p>
            <a:pPr marL="228600" lvl="0" indent="-228600" algn="l" rtl="0">
              <a:lnSpc>
                <a:spcPct val="90000"/>
              </a:lnSpc>
              <a:spcBef>
                <a:spcPts val="0"/>
              </a:spcBef>
              <a:spcAft>
                <a:spcPts val="0"/>
              </a:spcAft>
              <a:buClr>
                <a:schemeClr val="dk1"/>
              </a:buClr>
              <a:buSzPts val="3600"/>
              <a:buChar char="•"/>
            </a:pPr>
            <a:r>
              <a:rPr lang="en-US" altLang="en-IN" sz="3600"/>
              <a:t>SALAI MADHAVI R</a:t>
            </a:r>
            <a:endParaRPr lang="zh-CN" altLang="en-US"/>
          </a:p>
          <a:p>
            <a:pPr marL="228600" lvl="0" indent="-228600" algn="l" rtl="0">
              <a:lnSpc>
                <a:spcPct val="90000"/>
              </a:lnSpc>
              <a:spcBef>
                <a:spcPts val="1000"/>
              </a:spcBef>
              <a:spcAft>
                <a:spcPts val="0"/>
              </a:spcAft>
              <a:buClr>
                <a:schemeClr val="dk1"/>
              </a:buClr>
              <a:buSzPts val="3600"/>
              <a:buChar char="•"/>
            </a:pPr>
            <a:r>
              <a:rPr lang="en-US" sz="3600"/>
              <a:t>Department of  ISE</a:t>
            </a:r>
          </a:p>
          <a:p>
            <a:pPr marL="228600" lvl="0" indent="-228600" algn="l" rtl="0">
              <a:lnSpc>
                <a:spcPct val="90000"/>
              </a:lnSpc>
              <a:spcBef>
                <a:spcPts val="1000"/>
              </a:spcBef>
              <a:spcAft>
                <a:spcPts val="0"/>
              </a:spcAft>
              <a:buClr>
                <a:schemeClr val="dk1"/>
              </a:buClr>
              <a:buSzPts val="3600"/>
              <a:buChar char="•"/>
            </a:pPr>
            <a:r>
              <a:rPr lang="en-US" sz="3600"/>
              <a:t>CMRIT,Bengaluru</a:t>
            </a:r>
            <a:endParaRPr sz="3600"/>
          </a:p>
          <a:p>
            <a:pPr marL="228600" lvl="0" indent="-228600" algn="l" rtl="0">
              <a:lnSpc>
                <a:spcPct val="90000"/>
              </a:lnSpc>
              <a:spcBef>
                <a:spcPts val="1000"/>
              </a:spcBef>
              <a:spcAft>
                <a:spcPts val="0"/>
              </a:spcAft>
              <a:buClr>
                <a:schemeClr val="dk1"/>
              </a:buClr>
              <a:buSzPts val="3600"/>
              <a:buChar char="•"/>
            </a:pPr>
            <a:r>
              <a:rPr lang="en-US" sz="3600"/>
              <a:t>Google Classroom class code- xsq5o6t</a:t>
            </a:r>
            <a:endParaRPr sz="3600"/>
          </a:p>
        </p:txBody>
      </p:sp>
      <p:pic>
        <p:nvPicPr>
          <p:cNvPr id="2097153" name="Google Shape;97;p2" descr="C:\Users\cmrit\Desktop\Cmrit.png"/>
          <p:cNvPicPr preferRelativeResize="0">
            <a:picLocks/>
          </p:cNvPicPr>
          <p:nvPr/>
        </p:nvPicPr>
        <p:blipFill rotWithShape="1">
          <a:blip r:embed="rId3">
            <a:alphaModFix/>
          </a:blip>
          <a:srcRect/>
          <a:stretch>
            <a:fillRect/>
          </a:stretch>
        </p:blipFill>
        <p:spPr>
          <a:xfrm>
            <a:off x="9939925" y="365125"/>
            <a:ext cx="1828800" cy="91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097169" name="Google Shape;228;p19" descr="C:\Users\Admin\Desktop\images.jpg"/>
          <p:cNvPicPr preferRelativeResize="0">
            <a:picLocks/>
          </p:cNvPicPr>
          <p:nvPr/>
        </p:nvPicPr>
        <p:blipFill rotWithShape="1">
          <a:blip r:embed="rId3">
            <a:alphaModFix/>
          </a:blip>
          <a:srcRect/>
          <a:stretch>
            <a:fillRect/>
          </a:stretch>
        </p:blipFill>
        <p:spPr>
          <a:xfrm>
            <a:off x="7267575" y="3553947"/>
            <a:ext cx="4027955" cy="3017078"/>
          </a:xfrm>
          <a:prstGeom prst="rect">
            <a:avLst/>
          </a:prstGeom>
          <a:noFill/>
          <a:ln w="9525" cap="flat" cmpd="sng">
            <a:solidFill>
              <a:schemeClr val="dk1"/>
            </a:solidFill>
            <a:prstDash val="solid"/>
            <a:round/>
            <a:headEnd type="none" w="sm" len="sm"/>
            <a:tailEnd type="none" w="sm" len="sm"/>
          </a:ln>
        </p:spPr>
      </p:pic>
      <p:pic>
        <p:nvPicPr>
          <p:cNvPr id="2097170" name="Google Shape;229;p19" descr="C:\Users\Admin\Desktop\8015-Gbo2qs1.jpg"/>
          <p:cNvPicPr preferRelativeResize="0">
            <a:picLocks/>
          </p:cNvPicPr>
          <p:nvPr/>
        </p:nvPicPr>
        <p:blipFill rotWithShape="1">
          <a:blip r:embed="rId4">
            <a:alphaModFix/>
          </a:blip>
          <a:srcRect/>
          <a:stretch>
            <a:fillRect/>
          </a:stretch>
        </p:blipFill>
        <p:spPr>
          <a:xfrm>
            <a:off x="6436659" y="259974"/>
            <a:ext cx="5325035" cy="3424136"/>
          </a:xfrm>
          <a:prstGeom prst="rect">
            <a:avLst/>
          </a:prstGeom>
          <a:noFill/>
          <a:ln w="127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097171" name="Google Shape;230;p19" descr="C:\Users\Admin\Desktop\002A2 MN-0012-12N-01-BF_1766_gcl.jpg"/>
          <p:cNvPicPr preferRelativeResize="0">
            <a:picLocks/>
          </p:cNvPicPr>
          <p:nvPr/>
        </p:nvPicPr>
        <p:blipFill rotWithShape="1">
          <a:blip r:embed="rId5">
            <a:alphaModFix/>
          </a:blip>
          <a:srcRect b="3375"/>
          <a:stretch>
            <a:fillRect/>
          </a:stretch>
        </p:blipFill>
        <p:spPr>
          <a:xfrm>
            <a:off x="847164" y="3685988"/>
            <a:ext cx="4495800" cy="2822388"/>
          </a:xfrm>
          <a:prstGeom prst="rect">
            <a:avLst/>
          </a:prstGeom>
          <a:noFill/>
          <a:ln w="9525" cap="flat" cmpd="sng">
            <a:solidFill>
              <a:schemeClr val="dk1"/>
            </a:solidFill>
            <a:prstDash val="solid"/>
            <a:round/>
            <a:headEnd type="none" w="sm" len="sm"/>
            <a:tailEnd type="none" w="sm" len="sm"/>
          </a:ln>
        </p:spPr>
      </p:pic>
      <p:pic>
        <p:nvPicPr>
          <p:cNvPr id="2097172" name="Google Shape;231;p19" descr="C:\Users\Admin\Desktop\3-s2.0-B9780128239469000036-f03-01-9780128239469.jpg"/>
          <p:cNvPicPr preferRelativeResize="0">
            <a:picLocks/>
          </p:cNvPicPr>
          <p:nvPr/>
        </p:nvPicPr>
        <p:blipFill rotWithShape="1">
          <a:blip r:embed="rId6">
            <a:alphaModFix/>
          </a:blip>
          <a:srcRect/>
          <a:stretch>
            <a:fillRect/>
          </a:stretch>
        </p:blipFill>
        <p:spPr>
          <a:xfrm>
            <a:off x="509026" y="242046"/>
            <a:ext cx="5210456" cy="3453638"/>
          </a:xfrm>
          <a:prstGeom prst="rect">
            <a:avLst/>
          </a:prstGeom>
          <a:noFill/>
          <a:ln w="127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048679" name="Google Shape;236;p20"/>
          <p:cNvSpPr txBox="1">
            <a:spLocks noGrp="1"/>
          </p:cNvSpPr>
          <p:nvPr>
            <p:ph type="title"/>
          </p:nvPr>
        </p:nvSpPr>
        <p:spPr>
          <a:xfrm>
            <a:off x="524446" y="257547"/>
            <a:ext cx="10515600" cy="8809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Bio-pesticides</a:t>
            </a:r>
          </a:p>
        </p:txBody>
      </p:sp>
      <p:sp>
        <p:nvSpPr>
          <p:cNvPr id="1048680" name="Google Shape;237;p20"/>
          <p:cNvSpPr txBox="1">
            <a:spLocks noGrp="1"/>
          </p:cNvSpPr>
          <p:nvPr>
            <p:ph type="body" idx="1"/>
          </p:nvPr>
        </p:nvSpPr>
        <p:spPr>
          <a:xfrm>
            <a:off x="838200" y="1120589"/>
            <a:ext cx="6190129" cy="4455458"/>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90000"/>
              </a:lnSpc>
              <a:spcBef>
                <a:spcPts val="0"/>
              </a:spcBef>
              <a:spcAft>
                <a:spcPts val="0"/>
              </a:spcAft>
              <a:buClr>
                <a:schemeClr val="dk1"/>
              </a:buClr>
              <a:buSzPts val="2800"/>
              <a:buChar char="•"/>
            </a:pPr>
            <a:r>
              <a:rPr lang="en-US"/>
              <a:t>Bio-pesticides are biological substances or organisms that can be used instead of chemicals for pest control and thus they overcome the negative effects of chemical pesticides. </a:t>
            </a:r>
          </a:p>
          <a:p>
            <a:pPr marL="228600" lvl="0" indent="-228600" algn="just" rtl="0">
              <a:lnSpc>
                <a:spcPct val="90000"/>
              </a:lnSpc>
              <a:spcBef>
                <a:spcPts val="1000"/>
              </a:spcBef>
              <a:spcAft>
                <a:spcPts val="0"/>
              </a:spcAft>
              <a:buClr>
                <a:schemeClr val="dk1"/>
              </a:buClr>
              <a:buSzPts val="2800"/>
              <a:buChar char="•"/>
            </a:pPr>
            <a:r>
              <a:rPr lang="en-US"/>
              <a:t>The effective control of bio-pesticides requires appropriate formulation and application. </a:t>
            </a:r>
          </a:p>
          <a:p>
            <a:pPr marL="228600" lvl="0" indent="-228600" algn="just" rtl="0">
              <a:lnSpc>
                <a:spcPct val="90000"/>
              </a:lnSpc>
              <a:spcBef>
                <a:spcPts val="1000"/>
              </a:spcBef>
              <a:spcAft>
                <a:spcPts val="0"/>
              </a:spcAft>
              <a:buClr>
                <a:schemeClr val="dk1"/>
              </a:buClr>
              <a:buSzPts val="2800"/>
              <a:buChar char="•"/>
            </a:pPr>
            <a:r>
              <a:rPr lang="en-US"/>
              <a:t>Bio-pesticides are majorly used in the area of soil amendments and seed treatments.</a:t>
            </a:r>
          </a:p>
        </p:txBody>
      </p:sp>
      <p:pic>
        <p:nvPicPr>
          <p:cNvPr id="2097173" name="Google Shape;238;p20" descr="C:\Users\Admin\Desktop\econeem-bio-pesticide-500x500.jpg"/>
          <p:cNvPicPr preferRelativeResize="0">
            <a:picLocks/>
          </p:cNvPicPr>
          <p:nvPr/>
        </p:nvPicPr>
        <p:blipFill rotWithShape="1">
          <a:blip r:embed="rId3">
            <a:alphaModFix/>
          </a:blip>
          <a:srcRect t="4710" b="8605"/>
          <a:stretch>
            <a:fillRect/>
          </a:stretch>
        </p:blipFill>
        <p:spPr>
          <a:xfrm>
            <a:off x="7270378" y="1228152"/>
            <a:ext cx="3299010" cy="2859742"/>
          </a:xfrm>
          <a:prstGeom prst="rect">
            <a:avLst/>
          </a:prstGeom>
          <a:noFill/>
          <a:ln>
            <a:noFill/>
          </a:ln>
        </p:spPr>
      </p:pic>
      <p:sp>
        <p:nvSpPr>
          <p:cNvPr id="1048681" name="Google Shape;239;p20"/>
          <p:cNvSpPr/>
          <p:nvPr/>
        </p:nvSpPr>
        <p:spPr>
          <a:xfrm>
            <a:off x="9556376" y="4801071"/>
            <a:ext cx="2474259" cy="11581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Micro-organism </a:t>
            </a:r>
            <a:r>
              <a:rPr lang="en-US" sz="1800" b="1" i="1">
                <a:solidFill>
                  <a:schemeClr val="dk1"/>
                </a:solidFill>
                <a:latin typeface="Calibri"/>
                <a:ea typeface="Calibri"/>
                <a:cs typeface="Calibri"/>
                <a:sym typeface="Calibri"/>
              </a:rPr>
              <a:t>Bacillus thuringiensis </a:t>
            </a:r>
            <a:r>
              <a:rPr lang="en-US" sz="1800">
                <a:solidFill>
                  <a:schemeClr val="dk1"/>
                </a:solidFill>
                <a:latin typeface="Calibri"/>
                <a:ea typeface="Calibri"/>
                <a:cs typeface="Calibri"/>
                <a:sym typeface="Calibri"/>
              </a:rPr>
              <a:t>stains</a:t>
            </a:r>
            <a:r>
              <a:rPr lang="en-US" sz="1800" b="1" i="1">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use to kill insect larvae</a:t>
            </a:r>
            <a:endParaRPr sz="1800">
              <a:solidFill>
                <a:schemeClr val="dk1"/>
              </a:solidFill>
              <a:latin typeface="Calibri"/>
              <a:ea typeface="Calibri"/>
              <a:cs typeface="Calibri"/>
              <a:sym typeface="Calibri"/>
            </a:endParaRPr>
          </a:p>
        </p:txBody>
      </p:sp>
      <p:pic>
        <p:nvPicPr>
          <p:cNvPr id="2097174" name="Google Shape;240;p20" descr="Jas BT Biopesticide at best price in Jaspur by Shri Ram Solvent Extractions  Pvt Ltd | ID: 22262565330"/>
          <p:cNvPicPr preferRelativeResize="0">
            <a:picLocks/>
          </p:cNvPicPr>
          <p:nvPr/>
        </p:nvPicPr>
        <p:blipFill rotWithShape="1">
          <a:blip r:embed="rId4">
            <a:alphaModFix/>
          </a:blip>
          <a:srcRect l="25910" t="8015" r="13102"/>
          <a:stretch>
            <a:fillRect/>
          </a:stretch>
        </p:blipFill>
        <p:spPr>
          <a:xfrm>
            <a:off x="7306234" y="4142735"/>
            <a:ext cx="2232213" cy="2562772"/>
          </a:xfrm>
          <a:prstGeom prst="rect">
            <a:avLst/>
          </a:prstGeom>
          <a:noFill/>
          <a:ln>
            <a:noFill/>
          </a:ln>
        </p:spPr>
      </p:pic>
      <p:pic>
        <p:nvPicPr>
          <p:cNvPr id="2097175" name="Google Shape;241;p20" descr="C:\Users\Admin\Desktop\bacterial-biopesticide-250x250.jpg"/>
          <p:cNvPicPr preferRelativeResize="0">
            <a:picLocks/>
          </p:cNvPicPr>
          <p:nvPr/>
        </p:nvPicPr>
        <p:blipFill rotWithShape="1">
          <a:blip r:embed="rId5">
            <a:alphaModFix/>
          </a:blip>
          <a:srcRect l="26281" r="27129"/>
          <a:stretch>
            <a:fillRect/>
          </a:stretch>
        </p:blipFill>
        <p:spPr>
          <a:xfrm>
            <a:off x="10623181" y="1281349"/>
            <a:ext cx="1264019" cy="27131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048684" name="Google Shape;247;p21"/>
          <p:cNvSpPr txBox="1">
            <a:spLocks noGrp="1"/>
          </p:cNvSpPr>
          <p:nvPr>
            <p:ph type="title"/>
          </p:nvPr>
        </p:nvSpPr>
        <p:spPr>
          <a:xfrm>
            <a:off x="847164" y="311337"/>
            <a:ext cx="10515600" cy="74649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Bioinformatics</a:t>
            </a:r>
          </a:p>
        </p:txBody>
      </p:sp>
      <p:sp>
        <p:nvSpPr>
          <p:cNvPr id="1048685" name="Google Shape;248;p21"/>
          <p:cNvSpPr txBox="1">
            <a:spLocks noGrp="1"/>
          </p:cNvSpPr>
          <p:nvPr>
            <p:ph type="body" idx="1"/>
          </p:nvPr>
        </p:nvSpPr>
        <p:spPr>
          <a:xfrm>
            <a:off x="838201" y="941294"/>
            <a:ext cx="5204012" cy="45720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a:t>These are currently popular fields of study which are highly multi-disciplinary, and engineers can significantly contribute to those fields. </a:t>
            </a:r>
          </a:p>
          <a:p>
            <a:pPr marL="228600" lvl="0" indent="-228600" algn="just" rtl="0">
              <a:lnSpc>
                <a:spcPct val="90000"/>
              </a:lnSpc>
              <a:spcBef>
                <a:spcPts val="1000"/>
              </a:spcBef>
              <a:spcAft>
                <a:spcPts val="0"/>
              </a:spcAft>
              <a:buClr>
                <a:schemeClr val="dk1"/>
              </a:buClr>
              <a:buSzPts val="2800"/>
              <a:buChar char="•"/>
            </a:pPr>
            <a:r>
              <a:rPr lang="en-US"/>
              <a:t>Those fields of study computationally analyze very large data sets to draw insights into the working of the fundamental functional unit of life - the cell.</a:t>
            </a:r>
          </a:p>
          <a:p>
            <a:pPr marL="228600" lvl="0" indent="-50800" algn="l" rtl="0">
              <a:lnSpc>
                <a:spcPct val="90000"/>
              </a:lnSpc>
              <a:spcBef>
                <a:spcPts val="1000"/>
              </a:spcBef>
              <a:spcAft>
                <a:spcPts val="0"/>
              </a:spcAft>
              <a:buClr>
                <a:schemeClr val="dk1"/>
              </a:buClr>
              <a:buSzPts val="2800"/>
              <a:buNone/>
            </a:pPr>
            <a:endParaRPr lang="en-US"/>
          </a:p>
        </p:txBody>
      </p:sp>
      <p:pic>
        <p:nvPicPr>
          <p:cNvPr id="2097176" name="Google Shape;249;p21"/>
          <p:cNvPicPr preferRelativeResize="0">
            <a:picLocks/>
          </p:cNvPicPr>
          <p:nvPr/>
        </p:nvPicPr>
        <p:blipFill rotWithShape="1">
          <a:blip r:embed="rId3">
            <a:alphaModFix/>
          </a:blip>
          <a:srcRect l="4062" r="2270"/>
          <a:stretch>
            <a:fillRect/>
          </a:stretch>
        </p:blipFill>
        <p:spPr>
          <a:xfrm>
            <a:off x="6131859" y="494875"/>
            <a:ext cx="5710517" cy="56459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4379F4-2CB4-724E-D9F2-081BDFEA2C57}"/>
              </a:ext>
            </a:extLst>
          </p:cNvPr>
          <p:cNvSpPr>
            <a:spLocks noGrp="1"/>
          </p:cNvSpPr>
          <p:nvPr>
            <p:ph type="title"/>
          </p:nvPr>
        </p:nvSpPr>
        <p:spPr/>
        <p:txBody>
          <a:bodyPr/>
          <a:lstStyle/>
          <a:p>
            <a:pPr algn="ctr"/>
            <a:r>
              <a:rPr lang="en-IN" dirty="0">
                <a:latin typeface="Times New Roman" panose="02020603050405020304" pitchFamily="18" charset="0"/>
                <a:cs typeface="Times New Roman" panose="02020603050405020304" pitchFamily="18" charset="0"/>
              </a:rPr>
              <a:t>Experience from previous batches</a:t>
            </a:r>
          </a:p>
        </p:txBody>
      </p:sp>
      <p:sp>
        <p:nvSpPr>
          <p:cNvPr id="5" name="Text Placeholder 4">
            <a:extLst>
              <a:ext uri="{FF2B5EF4-FFF2-40B4-BE49-F238E27FC236}">
                <a16:creationId xmlns:a16="http://schemas.microsoft.com/office/drawing/2014/main" id="{8039CF61-38E6-938D-9B1C-9B5F95FD9798}"/>
              </a:ext>
            </a:extLst>
          </p:cNvPr>
          <p:cNvSpPr>
            <a:spLocks noGrp="1"/>
          </p:cNvSpPr>
          <p:nvPr>
            <p:ph type="body" idx="1"/>
          </p:nvPr>
        </p:nvSpPr>
        <p:spPr>
          <a:xfrm>
            <a:off x="374755" y="1454046"/>
            <a:ext cx="5645046" cy="4722917"/>
          </a:xfrm>
          <a:solidFill>
            <a:schemeClr val="accent4">
              <a:lumMod val="60000"/>
              <a:lumOff val="40000"/>
            </a:schemeClr>
          </a:solidFill>
        </p:spPr>
        <p:txBody>
          <a:bodyPr>
            <a:normAutofit fontScale="92500"/>
          </a:bodyPr>
          <a:lstStyle/>
          <a:p>
            <a:r>
              <a:rPr lang="en-US" dirty="0">
                <a:latin typeface="Times New Roman" panose="02020603050405020304" pitchFamily="18" charset="0"/>
                <a:cs typeface="Times New Roman" panose="02020603050405020304" pitchFamily="18" charset="0"/>
              </a:rPr>
              <a:t>The subject helped them understand the structure and functions of living organisms, along with basic biological processes. Many students found topics like genetics, human physiology, and environmental science engaging and relatable to real life. Overall, Biology enhanced their scientific thinking and awareness about health and the environment.</a:t>
            </a:r>
          </a:p>
          <a:p>
            <a:r>
              <a:rPr lang="en-US" dirty="0">
                <a:latin typeface="Times New Roman" panose="02020603050405020304" pitchFamily="18" charset="0"/>
                <a:cs typeface="Times New Roman" panose="02020603050405020304" pitchFamily="18" charset="0"/>
              </a:rPr>
              <a:t>Loria Sinha</a:t>
            </a:r>
            <a:r>
              <a:rPr lang="en-IN" dirty="0">
                <a:latin typeface="Times New Roman" panose="02020603050405020304" pitchFamily="18" charset="0"/>
                <a:cs typeface="Times New Roman" panose="02020603050405020304" pitchFamily="18" charset="0"/>
              </a:rPr>
              <a:t> 4</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 year student</a:t>
            </a:r>
            <a:endParaRPr lang="en-US"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4DE97AD6-D0CF-18C1-57BE-F83BC133C09F}"/>
              </a:ext>
            </a:extLst>
          </p:cNvPr>
          <p:cNvSpPr>
            <a:spLocks noGrp="1"/>
          </p:cNvSpPr>
          <p:nvPr>
            <p:ph type="body" idx="2"/>
          </p:nvPr>
        </p:nvSpPr>
        <p:spPr>
          <a:solidFill>
            <a:schemeClr val="accent2">
              <a:lumMod val="40000"/>
              <a:lumOff val="60000"/>
            </a:schemeClr>
          </a:solidFill>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It was not just about theory, but also about understanding life processes and their applications in daily life. Students appreciated how the subject improved their observation and analytical skills. Over time, they realized that Biology plays an important role in fields like healthcare, biotechnology, and environmental sustainability, making it a valuable learning experience.</a:t>
            </a:r>
          </a:p>
          <a:p>
            <a:r>
              <a:rPr lang="en-US" dirty="0">
                <a:latin typeface="Times New Roman" panose="02020603050405020304" pitchFamily="18" charset="0"/>
                <a:cs typeface="Times New Roman" panose="02020603050405020304" pitchFamily="18" charset="0"/>
              </a:rPr>
              <a:t>Satvik Shukla, 3th year student</a:t>
            </a:r>
          </a:p>
        </p:txBody>
      </p:sp>
    </p:spTree>
    <p:extLst>
      <p:ext uri="{BB962C8B-B14F-4D97-AF65-F5344CB8AC3E}">
        <p14:creationId xmlns:p14="http://schemas.microsoft.com/office/powerpoint/2010/main" val="2487699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1048694" name="Google Shape;255;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F6B09"/>
              </a:buClr>
              <a:buSzPts val="7200"/>
              <a:buFont typeface="Calibri"/>
              <a:buNone/>
            </a:pPr>
            <a:r>
              <a:rPr lang="en-US" sz="7200" b="1">
                <a:solidFill>
                  <a:srgbClr val="2F6B09"/>
                </a:solidFill>
              </a:rPr>
              <a:t>Thank you....</a:t>
            </a:r>
            <a:endParaRPr sz="7200" b="1">
              <a:solidFill>
                <a:srgbClr val="2F6B0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8599" name="Google Shape;102;p3"/>
          <p:cNvSpPr txBox="1">
            <a:spLocks noGrp="1"/>
          </p:cNvSpPr>
          <p:nvPr>
            <p:ph type="title"/>
          </p:nvPr>
        </p:nvSpPr>
        <p:spPr>
          <a:xfrm>
            <a:off x="1828800" y="996950"/>
            <a:ext cx="8331200" cy="5651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a:buNone/>
            </a:pPr>
            <a:r>
              <a:rPr lang="en-US" sz="3600" b="1" i="0" u="none">
                <a:solidFill>
                  <a:schemeClr val="lt1"/>
                </a:solidFill>
                <a:latin typeface="Arial"/>
                <a:ea typeface="Arial"/>
                <a:cs typeface="Arial"/>
                <a:sym typeface="Arial"/>
              </a:rPr>
              <a:t>Agenda</a:t>
            </a:r>
          </a:p>
        </p:txBody>
      </p:sp>
      <p:sp>
        <p:nvSpPr>
          <p:cNvPr id="1048600" name="Google Shape;103;p3"/>
          <p:cNvSpPr txBox="1">
            <a:spLocks noGrp="1"/>
          </p:cNvSpPr>
          <p:nvPr>
            <p:ph type="body" idx="1"/>
          </p:nvPr>
        </p:nvSpPr>
        <p:spPr>
          <a:xfrm>
            <a:off x="1716747" y="1737091"/>
            <a:ext cx="3873500" cy="43005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920"/>
              <a:buFont typeface="Noto Sans Symbols"/>
              <a:buNone/>
            </a:pPr>
            <a:r>
              <a:rPr lang="en-US" sz="2400" b="1" i="0" u="none" strike="noStrike" cap="none">
                <a:solidFill>
                  <a:srgbClr val="404040"/>
                </a:solidFill>
                <a:latin typeface="Calibri"/>
                <a:ea typeface="Calibri"/>
                <a:cs typeface="Calibri"/>
                <a:sym typeface="Calibri"/>
              </a:rPr>
              <a:t>Day-01</a:t>
            </a:r>
          </a:p>
          <a:p>
            <a:pPr marL="0" marR="0" lvl="0" indent="0" algn="l" rtl="0">
              <a:lnSpc>
                <a:spcPct val="100000"/>
              </a:lnSpc>
              <a:spcBef>
                <a:spcPts val="0"/>
              </a:spcBef>
              <a:spcAft>
                <a:spcPts val="0"/>
              </a:spcAft>
              <a:buClr>
                <a:schemeClr val="accent1"/>
              </a:buClr>
              <a:buSzPts val="1920"/>
              <a:buFont typeface="Noto Sans Symbols"/>
              <a:buNone/>
            </a:pPr>
            <a:endParaRPr sz="2400" b="1" i="0" u="none" strike="noStrike" cap="none">
              <a:solidFill>
                <a:srgbClr val="404040"/>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Introduction</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Student perspective </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Introduction to subject</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Why subject is important</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Real World Applications</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Course Objectives</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Pre-requisites</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Course Outcomes</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CO-PO mapping</a:t>
            </a: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strike="noStrike" cap="none">
                <a:solidFill>
                  <a:srgbClr val="404040"/>
                </a:solidFill>
                <a:latin typeface="Calibri"/>
                <a:ea typeface="Calibri"/>
                <a:cs typeface="Calibri"/>
                <a:sym typeface="Calibri"/>
              </a:rPr>
              <a:t>Quiz</a:t>
            </a:r>
          </a:p>
          <a:p>
            <a:pPr marL="0" marR="0" lvl="0" indent="0" algn="l" rtl="0">
              <a:lnSpc>
                <a:spcPct val="100000"/>
              </a:lnSpc>
              <a:spcBef>
                <a:spcPts val="0"/>
              </a:spcBef>
              <a:spcAft>
                <a:spcPts val="0"/>
              </a:spcAft>
              <a:buClr>
                <a:srgbClr val="BE3C1A"/>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BE3C1A"/>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BE3C1A"/>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2240"/>
              <a:buFont typeface="Noto Sans Symbols"/>
              <a:buNone/>
            </a:pPr>
            <a:endParaRPr sz="28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a:ea typeface="Times New Roman"/>
              <a:cs typeface="Times New Roman"/>
              <a:sym typeface="Times New Roman"/>
            </a:endParaRPr>
          </a:p>
          <a:p>
            <a:pPr marL="342900" marR="0" lvl="0" indent="-220980" algn="l" rtl="0">
              <a:lnSpc>
                <a:spcPct val="90000"/>
              </a:lnSpc>
              <a:spcBef>
                <a:spcPts val="1000"/>
              </a:spcBef>
              <a:spcAft>
                <a:spcPts val="0"/>
              </a:spcAft>
              <a:buClr>
                <a:schemeClr val="accent1"/>
              </a:buClr>
              <a:buSzPts val="1920"/>
              <a:buFont typeface="Noto Sans Symbols"/>
              <a:buNone/>
            </a:pPr>
            <a:endParaRPr sz="2400" b="0" i="0" u="none">
              <a:solidFill>
                <a:srgbClr val="404040"/>
              </a:solidFill>
              <a:latin typeface="Times New Roman"/>
              <a:ea typeface="Times New Roman"/>
              <a:cs typeface="Times New Roman"/>
              <a:sym typeface="Times New Roman"/>
            </a:endParaRPr>
          </a:p>
        </p:txBody>
      </p:sp>
      <p:sp>
        <p:nvSpPr>
          <p:cNvPr id="1048601" name="Google Shape;104;p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a:buNone/>
            </a:pPr>
            <a:fld id="{00000000-1234-1234-1234-123412341234}" type="slidenum">
              <a:rPr lang="en-US" sz="2800" b="0" i="0" u="none">
                <a:solidFill>
                  <a:schemeClr val="lt1"/>
                </a:solidFill>
                <a:latin typeface="Calibri"/>
                <a:ea typeface="Calibri"/>
                <a:cs typeface="Calibri"/>
                <a:sym typeface="Calibri"/>
              </a:rPr>
              <a:t>3</a:t>
            </a:fld>
            <a:endParaRPr sz="1800">
              <a:solidFill>
                <a:schemeClr val="dk1"/>
              </a:solidFill>
              <a:latin typeface="Calibri"/>
              <a:ea typeface="Calibri"/>
              <a:cs typeface="Calibri"/>
              <a:sym typeface="Calibri"/>
            </a:endParaRPr>
          </a:p>
        </p:txBody>
      </p:sp>
      <p:pic>
        <p:nvPicPr>
          <p:cNvPr id="2097154" name="Google Shape;105;p3" descr="C:\Users\Mahesh Kumar Jha\Downloads\CMRIT NEW LOGO-01.png"/>
          <p:cNvPicPr preferRelativeResize="0">
            <a:picLocks/>
          </p:cNvPicPr>
          <p:nvPr/>
        </p:nvPicPr>
        <p:blipFill rotWithShape="1">
          <a:blip r:embed="rId3">
            <a:alphaModFix/>
          </a:blip>
          <a:srcRect l="10241" t="16174" r="4216"/>
          <a:stretch>
            <a:fillRect/>
          </a:stretch>
        </p:blipFill>
        <p:spPr>
          <a:xfrm>
            <a:off x="530225" y="606425"/>
            <a:ext cx="1744662" cy="1222375"/>
          </a:xfrm>
          <a:prstGeom prst="rect">
            <a:avLst/>
          </a:prstGeom>
          <a:noFill/>
          <a:ln>
            <a:noFill/>
          </a:ln>
        </p:spPr>
      </p:pic>
      <p:sp>
        <p:nvSpPr>
          <p:cNvPr id="1048602" name="Google Shape;106;p3"/>
          <p:cNvSpPr txBox="1"/>
          <p:nvPr/>
        </p:nvSpPr>
        <p:spPr>
          <a:xfrm>
            <a:off x="6097318" y="1773335"/>
            <a:ext cx="5008562" cy="4179887"/>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404040"/>
              </a:buClr>
              <a:buSzPts val="2400"/>
              <a:buFont typeface="Calibri"/>
              <a:buNone/>
            </a:pPr>
            <a:r>
              <a:rPr lang="en-US" sz="2400" b="1" i="0" u="none">
                <a:solidFill>
                  <a:srgbClr val="404040"/>
                </a:solidFill>
                <a:latin typeface="Calibri"/>
                <a:ea typeface="Calibri"/>
                <a:cs typeface="Calibri"/>
                <a:sym typeface="Calibri"/>
              </a:rPr>
              <a:t>Day-02</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entury Gothic"/>
              <a:buNone/>
            </a:pPr>
            <a:endParaRPr sz="2400" b="1" i="0" u="none">
              <a:solidFill>
                <a:srgbClr val="404040"/>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a:solidFill>
                  <a:srgbClr val="404040"/>
                </a:solidFill>
                <a:latin typeface="Calibri"/>
                <a:ea typeface="Calibri"/>
                <a:cs typeface="Calibri"/>
                <a:sym typeface="Calibri"/>
              </a:rPr>
              <a:t>Textbooks and Reference books</a:t>
            </a:r>
            <a:endParaRPr sz="1800">
              <a:solidFill>
                <a:schemeClr val="dk1"/>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a:solidFill>
                  <a:srgbClr val="404040"/>
                </a:solidFill>
                <a:latin typeface="Calibri"/>
                <a:ea typeface="Calibri"/>
                <a:cs typeface="Calibri"/>
                <a:sym typeface="Calibri"/>
              </a:rPr>
              <a:t>Lesson Plan</a:t>
            </a:r>
            <a:endParaRPr sz="1800">
              <a:solidFill>
                <a:schemeClr val="dk1"/>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a:solidFill>
                  <a:srgbClr val="404040"/>
                </a:solidFill>
                <a:latin typeface="Calibri"/>
                <a:ea typeface="Calibri"/>
                <a:cs typeface="Calibri"/>
                <a:sym typeface="Calibri"/>
              </a:rPr>
              <a:t>Assessment Plan</a:t>
            </a:r>
            <a:endParaRPr sz="1800">
              <a:solidFill>
                <a:schemeClr val="dk1"/>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a:solidFill>
                  <a:srgbClr val="404040"/>
                </a:solidFill>
                <a:latin typeface="Calibri"/>
                <a:ea typeface="Calibri"/>
                <a:cs typeface="Calibri"/>
                <a:sym typeface="Calibri"/>
              </a:rPr>
              <a:t>Experience of past batch students</a:t>
            </a:r>
            <a:endParaRPr sz="1800">
              <a:solidFill>
                <a:schemeClr val="dk1"/>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a:solidFill>
                  <a:srgbClr val="404040"/>
                </a:solidFill>
                <a:latin typeface="Calibri"/>
                <a:ea typeface="Calibri"/>
                <a:cs typeface="Calibri"/>
                <a:sym typeface="Calibri"/>
              </a:rPr>
              <a:t>Expected classroom behavior</a:t>
            </a:r>
            <a:endParaRPr sz="1800">
              <a:solidFill>
                <a:schemeClr val="dk1"/>
              </a:solidFill>
              <a:latin typeface="Calibri"/>
              <a:ea typeface="Calibri"/>
              <a:cs typeface="Calibri"/>
              <a:sym typeface="Calibri"/>
            </a:endParaRPr>
          </a:p>
          <a:p>
            <a:pPr marL="0" marR="0" lvl="0" indent="-111760" algn="l" rtl="0">
              <a:lnSpc>
                <a:spcPct val="100000"/>
              </a:lnSpc>
              <a:spcBef>
                <a:spcPts val="0"/>
              </a:spcBef>
              <a:spcAft>
                <a:spcPts val="0"/>
              </a:spcAft>
              <a:buClr>
                <a:srgbClr val="BE3C1A"/>
              </a:buClr>
              <a:buSzPts val="1760"/>
              <a:buFont typeface="Noto Sans Symbols"/>
              <a:buChar char="⮚"/>
            </a:pPr>
            <a:r>
              <a:rPr lang="en-US" sz="2200" b="0" i="0" u="none">
                <a:solidFill>
                  <a:srgbClr val="404040"/>
                </a:solidFill>
                <a:latin typeface="Calibri"/>
                <a:ea typeface="Calibri"/>
                <a:cs typeface="Calibri"/>
                <a:sym typeface="Calibri"/>
              </a:rPr>
              <a:t>Some useful links</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BE3C1A"/>
              </a:buClr>
              <a:buSzPts val="1600"/>
              <a:buFont typeface="Noto Sans Symbols"/>
              <a:buNone/>
            </a:pPr>
            <a:endParaRPr sz="20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BE3C1A"/>
              </a:buClr>
              <a:buSzPts val="1600"/>
              <a:buFont typeface="Noto Sans Symbols"/>
              <a:buNone/>
            </a:pPr>
            <a:endParaRPr sz="2000" b="0" i="0" u="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800"/>
              <a:buFont typeface="Century Gothic"/>
              <a:buNone/>
            </a:pPr>
            <a:endParaRPr sz="2800" b="0" i="0" u="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400"/>
              <a:buFont typeface="Century Gothic"/>
              <a:buNone/>
            </a:pPr>
            <a:endParaRPr sz="2400" b="0" i="0" u="none">
              <a:solidFill>
                <a:srgbClr val="404040"/>
              </a:solidFill>
              <a:latin typeface="Times New Roman"/>
              <a:ea typeface="Times New Roman"/>
              <a:cs typeface="Times New Roman"/>
              <a:sym typeface="Times New Roman"/>
            </a:endParaRPr>
          </a:p>
          <a:p>
            <a:pPr marL="0" marR="0" lvl="0" indent="0" algn="l" rtl="0">
              <a:lnSpc>
                <a:spcPct val="80000"/>
              </a:lnSpc>
              <a:spcBef>
                <a:spcPts val="1000"/>
              </a:spcBef>
              <a:spcAft>
                <a:spcPts val="0"/>
              </a:spcAft>
              <a:buClr>
                <a:schemeClr val="dk1"/>
              </a:buClr>
              <a:buSzPts val="2400"/>
              <a:buFont typeface="Century Gothic"/>
              <a:buNone/>
            </a:pPr>
            <a:endParaRPr sz="2400" b="0" i="0" u="none">
              <a:solidFill>
                <a:srgbClr val="40404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Calibri"/>
              <a:buNone/>
            </a:pPr>
            <a:endParaRPr sz="2400" b="0" i="0" u="none">
              <a:solidFill>
                <a:srgbClr val="40404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048605" name="Google Shape;11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Course Objectives</a:t>
            </a:r>
            <a:endParaRPr b="1">
              <a:solidFill>
                <a:srgbClr val="FF0000"/>
              </a:solidFill>
            </a:endParaRPr>
          </a:p>
        </p:txBody>
      </p:sp>
      <p:sp>
        <p:nvSpPr>
          <p:cNvPr id="1048606" name="Google Shape;11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To familiarize the students with the basic biological concepts and their engineering applications.</a:t>
            </a:r>
          </a:p>
          <a:p>
            <a:pPr marL="228600" lvl="0" indent="-228600" algn="l" rtl="0">
              <a:lnSpc>
                <a:spcPct val="90000"/>
              </a:lnSpc>
              <a:spcBef>
                <a:spcPts val="1000"/>
              </a:spcBef>
              <a:spcAft>
                <a:spcPts val="0"/>
              </a:spcAft>
              <a:buClr>
                <a:schemeClr val="dk1"/>
              </a:buClr>
              <a:buSzPts val="2800"/>
              <a:buChar char="•"/>
            </a:pPr>
            <a:r>
              <a:rPr lang="en-US"/>
              <a:t>To enable the students with an understanding of bio-design principles to create novel devices and structures.</a:t>
            </a:r>
          </a:p>
          <a:p>
            <a:pPr marL="228600" lvl="0" indent="-228600" algn="l" rtl="0">
              <a:lnSpc>
                <a:spcPct val="90000"/>
              </a:lnSpc>
              <a:spcBef>
                <a:spcPts val="1000"/>
              </a:spcBef>
              <a:spcAft>
                <a:spcPts val="0"/>
              </a:spcAft>
              <a:buClr>
                <a:schemeClr val="dk1"/>
              </a:buClr>
              <a:buSzPts val="2800"/>
              <a:buChar char="•"/>
            </a:pPr>
            <a:r>
              <a:rPr lang="en-US"/>
              <a:t>To provide the students an appreciation of how biological systems can be re-designed as substitute products for natural systems.</a:t>
            </a:r>
          </a:p>
          <a:p>
            <a:pPr marL="228600" lvl="0" indent="-228600" algn="l" rtl="0">
              <a:lnSpc>
                <a:spcPct val="90000"/>
              </a:lnSpc>
              <a:spcBef>
                <a:spcPts val="1000"/>
              </a:spcBef>
              <a:spcAft>
                <a:spcPts val="0"/>
              </a:spcAft>
              <a:buClr>
                <a:schemeClr val="dk1"/>
              </a:buClr>
              <a:buSzPts val="2800"/>
              <a:buChar char="•"/>
            </a:pPr>
            <a:r>
              <a:rPr lang="en-US"/>
              <a:t> To motivate the students to develop interdisciplinary vision of biological engineering.</a:t>
            </a:r>
          </a:p>
        </p:txBody>
      </p:sp>
      <p:pic>
        <p:nvPicPr>
          <p:cNvPr id="2097155" name="Google Shape;113;p4" descr="C:\Users\cmrit\Desktop\Cmrit.png"/>
          <p:cNvPicPr preferRelativeResize="0">
            <a:picLocks/>
          </p:cNvPicPr>
          <p:nvPr/>
        </p:nvPicPr>
        <p:blipFill rotWithShape="1">
          <a:blip r:embed="rId3">
            <a:alphaModFix/>
          </a:blip>
          <a:srcRect/>
          <a:stretch>
            <a:fillRect/>
          </a:stretch>
        </p:blipFill>
        <p:spPr>
          <a:xfrm>
            <a:off x="10259250" y="249900"/>
            <a:ext cx="182880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048609" name="Google Shape;1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Course Outcomes</a:t>
            </a:r>
            <a:endParaRPr b="1">
              <a:solidFill>
                <a:srgbClr val="FF0000"/>
              </a:solidFill>
            </a:endParaRPr>
          </a:p>
        </p:txBody>
      </p:sp>
      <p:sp>
        <p:nvSpPr>
          <p:cNvPr id="1048610" name="Google Shape;1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Elucidate the basic biological concepts via relevant industrial applications and case studies.</a:t>
            </a:r>
          </a:p>
          <a:p>
            <a:pPr marL="228600" lvl="0" indent="-228600" algn="l" rtl="0">
              <a:lnSpc>
                <a:spcPct val="90000"/>
              </a:lnSpc>
              <a:spcBef>
                <a:spcPts val="1000"/>
              </a:spcBef>
              <a:spcAft>
                <a:spcPts val="0"/>
              </a:spcAft>
              <a:buClr>
                <a:schemeClr val="dk1"/>
              </a:buClr>
              <a:buSzPts val="2800"/>
              <a:buChar char="•"/>
            </a:pPr>
            <a:r>
              <a:rPr lang="en-US"/>
              <a:t>Evaluate the principles of design and development, for exploring novel bioengineering projects.</a:t>
            </a:r>
          </a:p>
          <a:p>
            <a:pPr marL="228600" lvl="0" indent="-228600" algn="l" rtl="0">
              <a:lnSpc>
                <a:spcPct val="90000"/>
              </a:lnSpc>
              <a:spcBef>
                <a:spcPts val="1000"/>
              </a:spcBef>
              <a:spcAft>
                <a:spcPts val="0"/>
              </a:spcAft>
              <a:buClr>
                <a:schemeClr val="dk1"/>
              </a:buClr>
              <a:buSzPts val="2800"/>
              <a:buChar char="•"/>
            </a:pPr>
            <a:r>
              <a:rPr lang="en-US"/>
              <a:t>Corroborate the concepts of biomimetics for specific requirements.</a:t>
            </a:r>
          </a:p>
          <a:p>
            <a:pPr marL="228600" lvl="0" indent="-228600" algn="l" rtl="0">
              <a:lnSpc>
                <a:spcPct val="90000"/>
              </a:lnSpc>
              <a:spcBef>
                <a:spcPts val="1000"/>
              </a:spcBef>
              <a:spcAft>
                <a:spcPts val="0"/>
              </a:spcAft>
              <a:buClr>
                <a:schemeClr val="dk1"/>
              </a:buClr>
              <a:buSzPts val="2800"/>
              <a:buChar char="•"/>
            </a:pPr>
            <a:r>
              <a:rPr lang="en-US"/>
              <a:t>Think critically towards exploring innovative biobased solutions for socially relevant problems.</a:t>
            </a:r>
          </a:p>
        </p:txBody>
      </p:sp>
      <p:pic>
        <p:nvPicPr>
          <p:cNvPr id="2097156" name="Google Shape;120;p5" descr="C:\Users\cmrit\Desktop\Cmrit.png"/>
          <p:cNvPicPr preferRelativeResize="0">
            <a:picLocks/>
          </p:cNvPicPr>
          <p:nvPr/>
        </p:nvPicPr>
        <p:blipFill rotWithShape="1">
          <a:blip r:embed="rId3">
            <a:alphaModFix/>
          </a:blip>
          <a:srcRect/>
          <a:stretch>
            <a:fillRect/>
          </a:stretch>
        </p:blipFill>
        <p:spPr>
          <a:xfrm>
            <a:off x="10064875" y="365125"/>
            <a:ext cx="1828800" cy="91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2097157" name="Google Shape;125;p6"/>
          <p:cNvPicPr preferRelativeResize="0">
            <a:picLocks noGrp="1"/>
          </p:cNvPicPr>
          <p:nvPr>
            <p:ph type="body" idx="1"/>
          </p:nvPr>
        </p:nvPicPr>
        <p:blipFill rotWithShape="1">
          <a:blip r:embed="rId3">
            <a:alphaModFix/>
          </a:blip>
          <a:srcRect/>
          <a:stretch>
            <a:fillRect/>
          </a:stretch>
        </p:blipFill>
        <p:spPr>
          <a:xfrm>
            <a:off x="448232" y="463387"/>
            <a:ext cx="10960666" cy="48714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2097158" name="Google Shape;130;p7"/>
          <p:cNvPicPr preferRelativeResize="0">
            <a:picLocks/>
          </p:cNvPicPr>
          <p:nvPr/>
        </p:nvPicPr>
        <p:blipFill rotWithShape="1">
          <a:blip r:embed="rId3">
            <a:alphaModFix/>
          </a:blip>
          <a:srcRect/>
          <a:stretch>
            <a:fillRect/>
          </a:stretch>
        </p:blipFill>
        <p:spPr>
          <a:xfrm>
            <a:off x="1505243" y="189944"/>
            <a:ext cx="9523828" cy="64817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048617" name="Google Shape;135;g26f45878c92_0_6"/>
          <p:cNvSpPr txBox="1">
            <a:spLocks noGrp="1"/>
          </p:cNvSpPr>
          <p:nvPr>
            <p:ph type="title"/>
          </p:nvPr>
        </p:nvSpPr>
        <p:spPr>
          <a:xfrm>
            <a:off x="1625600" y="274955"/>
            <a:ext cx="9956700" cy="714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B050"/>
              </a:buClr>
              <a:buSzPts val="4400"/>
              <a:buFont typeface="Calibri"/>
              <a:buNone/>
            </a:pPr>
            <a:r>
              <a:rPr lang="en-US">
                <a:solidFill>
                  <a:srgbClr val="00B050"/>
                </a:solidFill>
              </a:rPr>
              <a:t>Text books </a:t>
            </a:r>
            <a:endParaRPr>
              <a:solidFill>
                <a:srgbClr val="00B050"/>
              </a:solidFill>
            </a:endParaRPr>
          </a:p>
        </p:txBody>
      </p:sp>
      <p:sp>
        <p:nvSpPr>
          <p:cNvPr id="1048618" name="Google Shape;136;g26f45878c92_0_6"/>
          <p:cNvSpPr txBox="1">
            <a:spLocks noGrp="1"/>
          </p:cNvSpPr>
          <p:nvPr>
            <p:ph type="body" idx="1"/>
          </p:nvPr>
        </p:nvSpPr>
        <p:spPr>
          <a:xfrm>
            <a:off x="287867" y="940435"/>
            <a:ext cx="11646900" cy="57207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250"/>
              <a:buNone/>
            </a:pP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Biology for Engineers, Rajendra Singh C and Rathnakar Rao N, Rajendra Singh C and Rathnakar Rao N Publishing, Bengaluru, 2023.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Human Physiology, Stuart Fox, Krista Rompolski, McGraw-Hill eBook. 16th Edition, 2022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 Biology for Engineers, Thyagarajan S., Selvamurugan N., Rajesh M.P., Nazeer R.A., Thilagaraj W., Barathi S., and Jaganthan M.K., Tata McGraw-Hill, New Delhi, 2012.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Biology for Engineers, Arthur T. Johnson, CRC Press, Taylor and Francis, 2011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Biomedical Instrumentation, Leslie Cromwell, Prentice Hall 2011.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Biology for Engineers, Sohini Singh and Tanu Allen, Vayu Education of India, New Delhi, 2014.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Biomimetics: Nature-Based Innovation, Yoseph Bar-Cohen, 1st edition, 2012, CRC Press.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Bio-Inspired Artificial Intelligence: Theories, Methods and Technologies, D. Floreano and C. Mattiussi, MIT Press, 2008.  </a:t>
            </a:r>
            <a:endParaRPr sz="2250">
              <a:latin typeface="Times New Roman"/>
              <a:ea typeface="Times New Roman"/>
              <a:cs typeface="Times New Roman"/>
              <a:sym typeface="Times New Roman"/>
            </a:endParaRPr>
          </a:p>
          <a:p>
            <a:pPr marL="342900" lvl="0" indent="-371475" algn="just" rtl="0">
              <a:spcBef>
                <a:spcPts val="360"/>
              </a:spcBef>
              <a:spcAft>
                <a:spcPts val="0"/>
              </a:spcAft>
              <a:buClr>
                <a:schemeClr val="dk1"/>
              </a:buClr>
              <a:buSzPts val="2250"/>
              <a:buFont typeface="Calibri"/>
              <a:buAutoNum type="arabicPeriod"/>
            </a:pPr>
            <a:r>
              <a:rPr lang="en-US" sz="2250">
                <a:latin typeface="Times New Roman"/>
                <a:ea typeface="Times New Roman"/>
                <a:cs typeface="Times New Roman"/>
                <a:sym typeface="Times New Roman"/>
              </a:rPr>
              <a:t>Bioremediation of heavy metals: bacterial participation, by C R Sunilkumar, N GeethaA C  Udayashankar Lambert Academic Publishing, 2019.</a:t>
            </a:r>
            <a:endParaRPr sz="2250">
              <a:latin typeface="Times New Roman"/>
              <a:ea typeface="Times New Roman"/>
              <a:cs typeface="Times New Roman"/>
              <a:sym typeface="Times New Roman"/>
            </a:endParaRPr>
          </a:p>
        </p:txBody>
      </p:sp>
      <p:pic>
        <p:nvPicPr>
          <p:cNvPr id="2097159" name="Google Shape;137;g26f45878c92_0_6" descr="C:\Users\cmrit\Desktop\Cmrit.png"/>
          <p:cNvPicPr preferRelativeResize="0">
            <a:picLocks/>
          </p:cNvPicPr>
          <p:nvPr/>
        </p:nvPicPr>
        <p:blipFill rotWithShape="1">
          <a:blip r:embed="rId3">
            <a:alphaModFix/>
          </a:blip>
          <a:srcRect/>
          <a:stretch>
            <a:fillRect/>
          </a:stretch>
        </p:blipFill>
        <p:spPr>
          <a:xfrm>
            <a:off x="0" y="0"/>
            <a:ext cx="1828800"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048621" name="Google Shape;142;p8"/>
          <p:cNvSpPr txBox="1">
            <a:spLocks noGrp="1"/>
          </p:cNvSpPr>
          <p:nvPr>
            <p:ph type="title"/>
          </p:nvPr>
        </p:nvSpPr>
        <p:spPr>
          <a:xfrm>
            <a:off x="986887" y="494835"/>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a:buNone/>
            </a:pPr>
            <a:r>
              <a:rPr lang="en-US" sz="3600" b="0" i="0" u="none">
                <a:solidFill>
                  <a:srgbClr val="FF0000"/>
                </a:solidFill>
                <a:latin typeface="Century Gothic"/>
                <a:ea typeface="Century Gothic"/>
                <a:cs typeface="Century Gothic"/>
                <a:sym typeface="Century Gothic"/>
              </a:rPr>
              <a:t>Assessment plan(VTU)</a:t>
            </a:r>
            <a:endParaRPr>
              <a:solidFill>
                <a:srgbClr val="FF0000"/>
              </a:solidFill>
            </a:endParaRPr>
          </a:p>
        </p:txBody>
      </p:sp>
      <p:sp>
        <p:nvSpPr>
          <p:cNvPr id="1048622" name="Google Shape;143;p8"/>
          <p:cNvSpPr txBox="1"/>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accent1"/>
              </a:buClr>
              <a:buSzPts val="1000"/>
              <a:buFont typeface="Century Gothic"/>
              <a:buNone/>
            </a:pPr>
            <a:r>
              <a:rPr lang="en-US" sz="1000" b="1" i="0" u="none">
                <a:solidFill>
                  <a:schemeClr val="accent1"/>
                </a:solidFill>
                <a:latin typeface="Century Gothic"/>
                <a:ea typeface="Century Gothic"/>
                <a:cs typeface="Century Gothic"/>
                <a:sym typeface="Century Gothic"/>
              </a:rPr>
              <a:t>*</a:t>
            </a:r>
            <a:endParaRPr sz="1800">
              <a:solidFill>
                <a:schemeClr val="dk1"/>
              </a:solidFill>
              <a:latin typeface="Calibri"/>
              <a:ea typeface="Calibri"/>
              <a:cs typeface="Calibri"/>
              <a:sym typeface="Calibri"/>
            </a:endParaRPr>
          </a:p>
        </p:txBody>
      </p:sp>
      <p:sp>
        <p:nvSpPr>
          <p:cNvPr id="1048623" name="Google Shape;144;p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a:buNone/>
            </a:pPr>
            <a:fld id="{00000000-1234-1234-1234-123412341234}" type="slidenum">
              <a:rPr lang="en-US" sz="2800" b="0" i="0" u="none">
                <a:solidFill>
                  <a:schemeClr val="lt1"/>
                </a:solidFill>
                <a:latin typeface="Century Gothic"/>
                <a:ea typeface="Century Gothic"/>
                <a:cs typeface="Century Gothic"/>
                <a:sym typeface="Century Gothic"/>
              </a:rPr>
              <a:t>9</a:t>
            </a:fld>
            <a:endParaRPr sz="1800">
              <a:solidFill>
                <a:schemeClr val="dk1"/>
              </a:solidFill>
              <a:latin typeface="Calibri"/>
              <a:ea typeface="Calibri"/>
              <a:cs typeface="Calibri"/>
              <a:sym typeface="Calibri"/>
            </a:endParaRPr>
          </a:p>
        </p:txBody>
      </p:sp>
      <p:sp>
        <p:nvSpPr>
          <p:cNvPr id="1048624" name="Google Shape;145;p8"/>
          <p:cNvSpPr txBox="1"/>
          <p:nvPr/>
        </p:nvSpPr>
        <p:spPr>
          <a:xfrm>
            <a:off x="1063967" y="1550693"/>
            <a:ext cx="9510600" cy="8280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Times New Roman"/>
              <a:buNone/>
            </a:pPr>
            <a:r>
              <a:rPr lang="en-US" sz="1400" b="1" i="0" u="none">
                <a:solidFill>
                  <a:schemeClr val="dk1"/>
                </a:solidFill>
                <a:latin typeface="Times New Roman"/>
                <a:ea typeface="Times New Roman"/>
                <a:cs typeface="Times New Roman"/>
                <a:sym typeface="Times New Roman"/>
              </a:rPr>
              <a:t>Max marks  50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Times New Roman"/>
              <a:buNone/>
            </a:pPr>
            <a:r>
              <a:rPr lang="en-US" sz="1400" b="1" i="0" u="none">
                <a:solidFill>
                  <a:schemeClr val="dk1"/>
                </a:solidFill>
                <a:latin typeface="Times New Roman"/>
                <a:ea typeface="Times New Roman"/>
                <a:cs typeface="Times New Roman"/>
                <a:sym typeface="Times New Roman"/>
              </a:rPr>
              <a:t>Min marks </a:t>
            </a:r>
            <a:r>
              <a:rPr lang="en-US" sz="1800" b="1">
                <a:solidFill>
                  <a:schemeClr val="dk1"/>
                </a:solidFill>
                <a:latin typeface="Times New Roman"/>
                <a:ea typeface="Times New Roman"/>
                <a:cs typeface="Times New Roman"/>
                <a:sym typeface="Times New Roman"/>
              </a:rPr>
              <a:t>20</a:t>
            </a:r>
            <a:r>
              <a:rPr lang="en-US" sz="1400" b="1" i="0" u="none">
                <a:solidFill>
                  <a:schemeClr val="dk1"/>
                </a:solidFill>
                <a:latin typeface="Times New Roman"/>
                <a:ea typeface="Times New Roman"/>
                <a:cs typeface="Times New Roman"/>
                <a:sym typeface="Times New Roman"/>
              </a:rPr>
              <a:t> </a:t>
            </a:r>
            <a:endParaRPr sz="1400" b="1"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Century Gothic"/>
              <a:buNone/>
            </a:pPr>
            <a:r>
              <a:rPr lang="en-US" sz="1800" b="0" i="0" u="none">
                <a:solidFill>
                  <a:schemeClr val="dk1"/>
                </a:solidFill>
                <a:latin typeface="Century Gothic"/>
                <a:ea typeface="Century Gothic"/>
                <a:cs typeface="Century Gothic"/>
                <a:sym typeface="Century Gothic"/>
              </a:rPr>
              <a:t> </a:t>
            </a:r>
            <a:endParaRPr sz="1800">
              <a:solidFill>
                <a:schemeClr val="dk1"/>
              </a:solidFill>
              <a:latin typeface="Calibri"/>
              <a:ea typeface="Calibri"/>
              <a:cs typeface="Calibri"/>
              <a:sym typeface="Calibri"/>
            </a:endParaRPr>
          </a:p>
        </p:txBody>
      </p:sp>
      <p:graphicFrame>
        <p:nvGraphicFramePr>
          <p:cNvPr id="4194304" name="Google Shape;146;p8"/>
          <p:cNvGraphicFramePr>
            <a:graphicFrameLocks/>
          </p:cNvGraphicFramePr>
          <p:nvPr/>
        </p:nvGraphicFramePr>
        <p:xfrm>
          <a:off x="1000125" y="2838450"/>
          <a:ext cx="9072550" cy="1474760"/>
        </p:xfrm>
        <a:graphic>
          <a:graphicData uri="http://schemas.openxmlformats.org/drawingml/2006/table">
            <a:tbl>
              <a:tblPr>
                <a:noFill/>
                <a:tableStyleId>{0FD4CBD1-8320-49C3-8BE2-BCA11D8D4666}</a:tableStyleId>
              </a:tblPr>
              <a:tblGrid>
                <a:gridCol w="5005375">
                  <a:extLst>
                    <a:ext uri="{9D8B030D-6E8A-4147-A177-3AD203B41FA5}">
                      <a16:colId xmlns:a16="http://schemas.microsoft.com/office/drawing/2014/main" val="20000"/>
                    </a:ext>
                  </a:extLst>
                </a:gridCol>
                <a:gridCol w="4067175">
                  <a:extLst>
                    <a:ext uri="{9D8B030D-6E8A-4147-A177-3AD203B41FA5}">
                      <a16:colId xmlns:a16="http://schemas.microsoft.com/office/drawing/2014/main" val="20001"/>
                    </a:ext>
                  </a:extLst>
                </a:gridCol>
              </a:tblGrid>
              <a:tr h="373050">
                <a:tc>
                  <a:txBody>
                    <a:bodyPr/>
                    <a:lstStyle/>
                    <a:p>
                      <a:pPr marL="0" marR="0" lvl="0" indent="0" algn="l" rtl="0">
                        <a:lnSpc>
                          <a:spcPct val="100000"/>
                        </a:lnSpc>
                        <a:spcBef>
                          <a:spcPts val="0"/>
                        </a:spcBef>
                        <a:spcAft>
                          <a:spcPts val="0"/>
                        </a:spcAft>
                        <a:buClr>
                          <a:srgbClr val="FFFFFF"/>
                        </a:buClr>
                        <a:buSzPts val="1400"/>
                        <a:buFont typeface="Times New Roman"/>
                        <a:buNone/>
                      </a:pPr>
                      <a:r>
                        <a:rPr lang="en-US" sz="1400" b="1" i="0" u="none" strike="noStrike" cap="none">
                          <a:solidFill>
                            <a:srgbClr val="FFFFFF"/>
                          </a:solidFill>
                          <a:latin typeface="Times New Roman"/>
                          <a:ea typeface="Times New Roman"/>
                          <a:cs typeface="Times New Roman"/>
                          <a:sym typeface="Times New Roman"/>
                        </a:rPr>
                        <a:t>Continuous Evaluation(Internal Tests)</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Times New Roman"/>
                          <a:ea typeface="Times New Roman"/>
                          <a:cs typeface="Times New Roman"/>
                          <a:sym typeface="Times New Roman"/>
                        </a:rPr>
                        <a:t>3</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04800">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No. of internal tests </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03</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extLst>
                  <a:ext uri="{0D108BD9-81ED-4DB2-BD59-A6C34878D82A}">
                    <a16:rowId xmlns:a16="http://schemas.microsoft.com/office/drawing/2014/main" val="10001"/>
                  </a:ext>
                </a:extLst>
              </a:tr>
              <a:tr h="341300">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Max. marks for each test </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E7EA"/>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50</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E7EA"/>
                    </a:solidFill>
                  </a:tcPr>
                </a:tc>
                <a:extLst>
                  <a:ext uri="{0D108BD9-81ED-4DB2-BD59-A6C34878D82A}">
                    <a16:rowId xmlns:a16="http://schemas.microsoft.com/office/drawing/2014/main" val="10002"/>
                  </a:ext>
                </a:extLst>
              </a:tr>
              <a:tr h="455600">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Internal tests marks are reduced to (by taking avg. of three tests) </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800" u="none" strike="noStrike" cap="none">
                          <a:latin typeface="Times New Roman"/>
                          <a:ea typeface="Times New Roman"/>
                          <a:cs typeface="Times New Roman"/>
                          <a:sym typeface="Times New Roman"/>
                        </a:rPr>
                        <a:t>25</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extLst>
                  <a:ext uri="{0D108BD9-81ED-4DB2-BD59-A6C34878D82A}">
                    <a16:rowId xmlns:a16="http://schemas.microsoft.com/office/drawing/2014/main" val="10003"/>
                  </a:ext>
                </a:extLst>
              </a:tr>
            </a:tbl>
          </a:graphicData>
        </a:graphic>
      </p:graphicFrame>
      <p:graphicFrame>
        <p:nvGraphicFramePr>
          <p:cNvPr id="4194305" name="Google Shape;147;p8"/>
          <p:cNvGraphicFramePr>
            <a:graphicFrameLocks/>
          </p:cNvGraphicFramePr>
          <p:nvPr/>
        </p:nvGraphicFramePr>
        <p:xfrm>
          <a:off x="1000125" y="4276725"/>
          <a:ext cx="9010650" cy="1624000"/>
        </p:xfrm>
        <a:graphic>
          <a:graphicData uri="http://schemas.openxmlformats.org/drawingml/2006/table">
            <a:tbl>
              <a:tblPr>
                <a:noFill/>
                <a:tableStyleId>{0FD4CBD1-8320-49C3-8BE2-BCA11D8D4666}</a:tableStyleId>
              </a:tblPr>
              <a:tblGrid>
                <a:gridCol w="5026025">
                  <a:extLst>
                    <a:ext uri="{9D8B030D-6E8A-4147-A177-3AD203B41FA5}">
                      <a16:colId xmlns:a16="http://schemas.microsoft.com/office/drawing/2014/main" val="20000"/>
                    </a:ext>
                  </a:extLst>
                </a:gridCol>
                <a:gridCol w="3984625">
                  <a:extLst>
                    <a:ext uri="{9D8B030D-6E8A-4147-A177-3AD203B41FA5}">
                      <a16:colId xmlns:a16="http://schemas.microsoft.com/office/drawing/2014/main" val="20001"/>
                    </a:ext>
                  </a:extLst>
                </a:gridCol>
              </a:tblGrid>
              <a:tr h="311150">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Times New Roman"/>
                          <a:ea typeface="Times New Roman"/>
                          <a:cs typeface="Times New Roman"/>
                          <a:sym typeface="Times New Roman"/>
                        </a:rPr>
                        <a:t>Max. Marks for Assignment </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1" i="0" u="none" strike="noStrike" cap="none">
                          <a:solidFill>
                            <a:srgbClr val="000000"/>
                          </a:solidFill>
                          <a:latin typeface="Times New Roman"/>
                          <a:ea typeface="Times New Roman"/>
                          <a:cs typeface="Times New Roman"/>
                          <a:sym typeface="Times New Roman"/>
                        </a:rPr>
                        <a:t>25</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33375">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Min. no. of assignments 03 </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03</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extLst>
                  <a:ext uri="{0D108BD9-81ED-4DB2-BD59-A6C34878D82A}">
                    <a16:rowId xmlns:a16="http://schemas.microsoft.com/office/drawing/2014/main" val="10001"/>
                  </a:ext>
                </a:extLst>
              </a:tr>
              <a:tr h="527050">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Max. Marks for each assignment 10 </a:t>
                      </a:r>
                      <a:endParaRPr sz="1800" u="none" strike="noStrike" cap="none"/>
                    </a:p>
                    <a:p>
                      <a:pPr marL="0" marR="0" lvl="0" indent="0" algn="l" rtl="0">
                        <a:spcBef>
                          <a:spcPts val="0"/>
                        </a:spcBef>
                        <a:spcAft>
                          <a:spcPts val="0"/>
                        </a:spcAft>
                        <a:buClr>
                          <a:schemeClr val="dk1"/>
                        </a:buClr>
                        <a:buSzPts val="1400"/>
                        <a:buFont typeface="Calibri"/>
                        <a:buNone/>
                      </a:pPr>
                      <a:endParaRPr sz="1400" b="0" i="0" u="none" strike="noStrike" cap="none">
                        <a:solidFill>
                          <a:srgbClr val="000000"/>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E7EA"/>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25</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E7EA"/>
                    </a:solidFill>
                  </a:tcPr>
                </a:tc>
                <a:extLst>
                  <a:ext uri="{0D108BD9-81ED-4DB2-BD59-A6C34878D82A}">
                    <a16:rowId xmlns:a16="http://schemas.microsoft.com/office/drawing/2014/main" val="10002"/>
                  </a:ext>
                </a:extLst>
              </a:tr>
              <a:tr h="452425">
                <a:tc>
                  <a:txBody>
                    <a:bodyPr/>
                    <a:lstStyle/>
                    <a:p>
                      <a:pPr marL="0" marR="0" lvl="0" indent="0" algn="l"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Assignment marks are reduced to (Avg. of all assignments) </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c>
                  <a:txBody>
                    <a:bodyPr/>
                    <a:lstStyle/>
                    <a:p>
                      <a:pPr marL="0" marR="0" lvl="0" indent="0" algn="ctr" rtl="0">
                        <a:lnSpc>
                          <a:spcPct val="100000"/>
                        </a:lnSpc>
                        <a:spcBef>
                          <a:spcPts val="0"/>
                        </a:spcBef>
                        <a:spcAft>
                          <a:spcPts val="0"/>
                        </a:spcAft>
                        <a:buClr>
                          <a:srgbClr val="000000"/>
                        </a:buClr>
                        <a:buSzPts val="1400"/>
                        <a:buFont typeface="Times New Roman"/>
                        <a:buNone/>
                      </a:pPr>
                      <a:r>
                        <a:rPr lang="en-US" sz="1400" b="0" i="0" u="none" strike="noStrike" cap="none">
                          <a:solidFill>
                            <a:srgbClr val="000000"/>
                          </a:solidFill>
                          <a:latin typeface="Times New Roman"/>
                          <a:ea typeface="Times New Roman"/>
                          <a:cs typeface="Times New Roman"/>
                          <a:sym typeface="Times New Roman"/>
                        </a:rPr>
                        <a:t>25</a:t>
                      </a: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1482</Words>
  <Application>Microsoft Office PowerPoint</Application>
  <PresentationFormat>Widescreen</PresentationFormat>
  <Paragraphs>166</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Arial</vt:lpstr>
      <vt:lpstr>Noto Sans Symbols</vt:lpstr>
      <vt:lpstr>Times New Roman</vt:lpstr>
      <vt:lpstr>Century Gothic</vt:lpstr>
      <vt:lpstr>Office Theme</vt:lpstr>
      <vt:lpstr>Introduction to  Biology for Engineers</vt:lpstr>
      <vt:lpstr>Faculty details-</vt:lpstr>
      <vt:lpstr>Agenda</vt:lpstr>
      <vt:lpstr>Course Objectives</vt:lpstr>
      <vt:lpstr>Course Outcomes</vt:lpstr>
      <vt:lpstr>PowerPoint Presentation</vt:lpstr>
      <vt:lpstr>PowerPoint Presentation</vt:lpstr>
      <vt:lpstr>Text books </vt:lpstr>
      <vt:lpstr>Assessment plan(VTU)</vt:lpstr>
      <vt:lpstr>NEED FOR BIOLOGY </vt:lpstr>
      <vt:lpstr>Why do engineers need to study the principles of biology?</vt:lpstr>
      <vt:lpstr>Why do engineers need to study the principles of biology? cont.</vt:lpstr>
      <vt:lpstr>Shinkansen Sonic Boom</vt:lpstr>
      <vt:lpstr>Bio-robotics</vt:lpstr>
      <vt:lpstr>Biopolymer</vt:lpstr>
      <vt:lpstr>PowerPoint Presentation</vt:lpstr>
      <vt:lpstr>PowerPoint Presentation</vt:lpstr>
      <vt:lpstr>Bio-chips</vt:lpstr>
      <vt:lpstr>Bio-filters</vt:lpstr>
      <vt:lpstr>PowerPoint Presentation</vt:lpstr>
      <vt:lpstr>Bio-pesticides</vt:lpstr>
      <vt:lpstr>Bioinformatics</vt:lpstr>
      <vt:lpstr>Experience from previous batches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Dangudubiyyam Sushmaa</dc:creator>
  <cp:lastModifiedBy>Nidhi Joshi Parsai</cp:lastModifiedBy>
  <cp:revision>1</cp:revision>
  <dcterms:created xsi:type="dcterms:W3CDTF">2020-01-08T06:15:29Z</dcterms:created>
  <dcterms:modified xsi:type="dcterms:W3CDTF">2026-05-04T03:37:48Z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c6a78fda15364ce4b6943d60b07dbf45</vt:lpwstr>
  </property>
</Properties>
</file>